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8" r:id="rId5"/>
    <p:sldId id="341" r:id="rId6"/>
    <p:sldId id="2145705849" r:id="rId7"/>
    <p:sldId id="325" r:id="rId8"/>
    <p:sldId id="351" r:id="rId9"/>
    <p:sldId id="2145705856" r:id="rId10"/>
    <p:sldId id="340" r:id="rId11"/>
    <p:sldId id="2145705872" r:id="rId12"/>
    <p:sldId id="2145705873" r:id="rId13"/>
    <p:sldId id="2145705855" r:id="rId14"/>
    <p:sldId id="2145705854" r:id="rId15"/>
    <p:sldId id="2145705851" r:id="rId16"/>
    <p:sldId id="2145705850" r:id="rId17"/>
    <p:sldId id="2145705852" r:id="rId18"/>
    <p:sldId id="2145705858" r:id="rId19"/>
    <p:sldId id="2145705857" r:id="rId20"/>
    <p:sldId id="2145705859" r:id="rId21"/>
    <p:sldId id="2178" r:id="rId22"/>
    <p:sldId id="2145705860" r:id="rId23"/>
    <p:sldId id="2145705861" r:id="rId24"/>
    <p:sldId id="2145705866" r:id="rId25"/>
    <p:sldId id="2145705862" r:id="rId26"/>
    <p:sldId id="2145705864" r:id="rId27"/>
    <p:sldId id="2145705863" r:id="rId28"/>
    <p:sldId id="2145705865" r:id="rId29"/>
    <p:sldId id="2145705867" r:id="rId30"/>
    <p:sldId id="2145705868" r:id="rId31"/>
    <p:sldId id="2145705869" r:id="rId32"/>
    <p:sldId id="2145705871" r:id="rId33"/>
    <p:sldId id="339" r:id="rId34"/>
    <p:sldId id="2145705847" r:id="rId35"/>
  </p:sldIdLst>
  <p:sldSz cx="12192000" cy="6858000"/>
  <p:notesSz cx="7010400" cy="9296400"/>
  <p:embeddedFontLs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Bradley Hand ITC" panose="03070402050302030203" pitchFamily="66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C67621-64E0-8FD4-6009-E84AE6F03BEA}" name="Nadia Shaikh-Naeem" initials="NSN" userId="S::nshaikh@digitalsupercluster.ca::94cebc79-1467-48c4-a375-7365554218aa" providerId="AD"/>
  <p188:author id="{432F0DAE-D03A-323C-3804-F899407D827E}" name="Jenn Mielguj" initials="JM" userId="S::jmielguj@digitalsupercluster.ca::db57399a-0f55-41a9-8adf-868cdb015e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250E62"/>
    <a:srgbClr val="EC1C79"/>
    <a:srgbClr val="000000"/>
    <a:srgbClr val="7A30C1"/>
    <a:srgbClr val="DBDBDB"/>
    <a:srgbClr val="240E61"/>
    <a:srgbClr val="9B7EDC"/>
    <a:srgbClr val="FFFFFF"/>
    <a:srgbClr val="A42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352D7-BAF2-7614-6A97-254C821123C4}" v="183" dt="2023-06-13T21:09:45.112"/>
    <p1510:client id="{7D2F96FC-546C-46BA-AC3A-27268FA8DEA7}" v="12" dt="2023-06-13T23:36:25.979"/>
    <p1510:client id="{F9949AF9-580F-4699-A37C-43C8E56AD466}" v="1" dt="2023-06-13T00:16:39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CF1DD-A219-48CD-977B-7AB0F40E5365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7984D-B4EB-4A50-A593-BA57A38D23F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About DIGITAL </a:t>
          </a:r>
          <a:endParaRPr lang="en-US"/>
        </a:p>
      </dgm:t>
    </dgm:pt>
    <dgm:pt modelId="{10152521-2A92-4014-AF8E-E02C2EAA0C35}" type="parTrans" cxnId="{5EDFC5DD-8AA1-4CDF-8537-53FD51B1A075}">
      <dgm:prSet/>
      <dgm:spPr/>
      <dgm:t>
        <a:bodyPr/>
        <a:lstStyle/>
        <a:p>
          <a:endParaRPr lang="en-US"/>
        </a:p>
      </dgm:t>
    </dgm:pt>
    <dgm:pt modelId="{D832B1F6-9BD0-400F-9136-7D319D89CBFE}" type="sibTrans" cxnId="{5EDFC5DD-8AA1-4CDF-8537-53FD51B1A075}">
      <dgm:prSet/>
      <dgm:spPr/>
      <dgm:t>
        <a:bodyPr/>
        <a:lstStyle/>
        <a:p>
          <a:endParaRPr lang="en-US"/>
        </a:p>
      </dgm:t>
    </dgm:pt>
    <dgm:pt modelId="{98968370-8FE6-4F00-9CBA-3B5A6A9A517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Overview of this Call for Proposal </a:t>
          </a:r>
          <a:endParaRPr lang="en-US"/>
        </a:p>
      </dgm:t>
    </dgm:pt>
    <dgm:pt modelId="{2CED067D-A2CA-4EB4-9B47-43BFC3FD0CB8}" type="parTrans" cxnId="{599921FA-53A9-41C8-8847-8D1758C83BFD}">
      <dgm:prSet/>
      <dgm:spPr/>
      <dgm:t>
        <a:bodyPr/>
        <a:lstStyle/>
        <a:p>
          <a:endParaRPr lang="en-US"/>
        </a:p>
      </dgm:t>
    </dgm:pt>
    <dgm:pt modelId="{D93EFFE5-F80D-4E4F-84FA-83415842A1A3}" type="sibTrans" cxnId="{599921FA-53A9-41C8-8847-8D1758C83BFD}">
      <dgm:prSet/>
      <dgm:spPr/>
      <dgm:t>
        <a:bodyPr/>
        <a:lstStyle/>
        <a:p>
          <a:endParaRPr lang="en-US"/>
        </a:p>
      </dgm:t>
    </dgm:pt>
    <dgm:pt modelId="{E2908970-7219-4930-829B-540C3E7281D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Path to Success</a:t>
          </a:r>
          <a:endParaRPr lang="en-US"/>
        </a:p>
      </dgm:t>
    </dgm:pt>
    <dgm:pt modelId="{E38C5ADB-B679-40B4-9E77-32AAD18E1B97}" type="parTrans" cxnId="{87357AF8-A2A7-4AEF-8C33-6C5CCA499AC0}">
      <dgm:prSet/>
      <dgm:spPr/>
      <dgm:t>
        <a:bodyPr/>
        <a:lstStyle/>
        <a:p>
          <a:endParaRPr lang="en-US"/>
        </a:p>
      </dgm:t>
    </dgm:pt>
    <dgm:pt modelId="{518C3E6A-C066-4C86-A29E-36A2ABAB1CC4}" type="sibTrans" cxnId="{87357AF8-A2A7-4AEF-8C33-6C5CCA499AC0}">
      <dgm:prSet/>
      <dgm:spPr/>
      <dgm:t>
        <a:bodyPr/>
        <a:lstStyle/>
        <a:p>
          <a:endParaRPr lang="en-US"/>
        </a:p>
      </dgm:t>
    </dgm:pt>
    <dgm:pt modelId="{D2987978-1658-4343-887D-9B34DAC970A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Resources &amp; Support</a:t>
          </a:r>
          <a:endParaRPr lang="en-US"/>
        </a:p>
      </dgm:t>
    </dgm:pt>
    <dgm:pt modelId="{ADCB148C-DFA4-4CDE-99C2-FD5D1A85EDCA}" type="parTrans" cxnId="{A281EFED-AF79-4882-AFCE-66106B4A454F}">
      <dgm:prSet/>
      <dgm:spPr/>
      <dgm:t>
        <a:bodyPr/>
        <a:lstStyle/>
        <a:p>
          <a:endParaRPr lang="en-US"/>
        </a:p>
      </dgm:t>
    </dgm:pt>
    <dgm:pt modelId="{7F6CA5D0-5238-456F-9608-A924284DA334}" type="sibTrans" cxnId="{A281EFED-AF79-4882-AFCE-66106B4A454F}">
      <dgm:prSet/>
      <dgm:spPr/>
      <dgm:t>
        <a:bodyPr/>
        <a:lstStyle/>
        <a:p>
          <a:endParaRPr lang="en-US"/>
        </a:p>
      </dgm:t>
    </dgm:pt>
    <dgm:pt modelId="{DF08D17F-668D-4965-9367-14B0F113C8C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Q&amp;A</a:t>
          </a:r>
          <a:endParaRPr lang="en-US"/>
        </a:p>
      </dgm:t>
    </dgm:pt>
    <dgm:pt modelId="{B4835C22-0AF5-4C82-B7FB-C7643DAEB0BE}" type="parTrans" cxnId="{BED40797-2186-45B8-B66E-A1A20F66A334}">
      <dgm:prSet/>
      <dgm:spPr/>
      <dgm:t>
        <a:bodyPr/>
        <a:lstStyle/>
        <a:p>
          <a:endParaRPr lang="en-US"/>
        </a:p>
      </dgm:t>
    </dgm:pt>
    <dgm:pt modelId="{BD8C1A11-C5C5-45C3-A475-7A5F5E5470D6}" type="sibTrans" cxnId="{BED40797-2186-45B8-B66E-A1A20F66A334}">
      <dgm:prSet/>
      <dgm:spPr/>
      <dgm:t>
        <a:bodyPr/>
        <a:lstStyle/>
        <a:p>
          <a:endParaRPr lang="en-US"/>
        </a:p>
      </dgm:t>
    </dgm:pt>
    <dgm:pt modelId="{A59B36CB-AB8C-46EC-B952-367B85D5898B}" type="pres">
      <dgm:prSet presAssocID="{11ECF1DD-A219-48CD-977B-7AB0F40E5365}" presName="root" presStyleCnt="0">
        <dgm:presLayoutVars>
          <dgm:dir/>
          <dgm:resizeHandles val="exact"/>
        </dgm:presLayoutVars>
      </dgm:prSet>
      <dgm:spPr/>
    </dgm:pt>
    <dgm:pt modelId="{36109673-AA77-4B89-B9EA-53D4C2834293}" type="pres">
      <dgm:prSet presAssocID="{4E27984D-B4EB-4A50-A593-BA57A38D23F7}" presName="compNode" presStyleCnt="0"/>
      <dgm:spPr/>
    </dgm:pt>
    <dgm:pt modelId="{542956B8-F9A2-4479-AE3B-56AD5177C534}" type="pres">
      <dgm:prSet presAssocID="{4E27984D-B4EB-4A50-A593-BA57A38D23F7}" presName="bgRect" presStyleLbl="bgShp" presStyleIdx="0" presStyleCnt="5"/>
      <dgm:spPr/>
    </dgm:pt>
    <dgm:pt modelId="{C6CD8A0A-43C0-4116-BA76-A88B791E9182}" type="pres">
      <dgm:prSet presAssocID="{4E27984D-B4EB-4A50-A593-BA57A38D23F7}" presName="iconRect" presStyleLbl="nod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7DC1625-E5D9-48A9-BEAC-982143BB3C1C}" type="pres">
      <dgm:prSet presAssocID="{4E27984D-B4EB-4A50-A593-BA57A38D23F7}" presName="spaceRect" presStyleCnt="0"/>
      <dgm:spPr/>
    </dgm:pt>
    <dgm:pt modelId="{8A111589-7A08-45E1-A63F-5137E6DE0075}" type="pres">
      <dgm:prSet presAssocID="{4E27984D-B4EB-4A50-A593-BA57A38D23F7}" presName="parTx" presStyleLbl="revTx" presStyleIdx="0" presStyleCnt="5">
        <dgm:presLayoutVars>
          <dgm:chMax val="0"/>
          <dgm:chPref val="0"/>
        </dgm:presLayoutVars>
      </dgm:prSet>
      <dgm:spPr/>
    </dgm:pt>
    <dgm:pt modelId="{F4E9E0BB-25A3-444F-85A4-5CE9E0C0963A}" type="pres">
      <dgm:prSet presAssocID="{D832B1F6-9BD0-400F-9136-7D319D89CBFE}" presName="sibTrans" presStyleCnt="0"/>
      <dgm:spPr/>
    </dgm:pt>
    <dgm:pt modelId="{197D1802-F508-42F4-BC3D-30937845C3FA}" type="pres">
      <dgm:prSet presAssocID="{98968370-8FE6-4F00-9CBA-3B5A6A9A517C}" presName="compNode" presStyleCnt="0"/>
      <dgm:spPr/>
    </dgm:pt>
    <dgm:pt modelId="{14E12BDF-FD41-425A-A5D0-00C5EA7F24DA}" type="pres">
      <dgm:prSet presAssocID="{98968370-8FE6-4F00-9CBA-3B5A6A9A517C}" presName="bgRect" presStyleLbl="bgShp" presStyleIdx="1" presStyleCnt="5"/>
      <dgm:spPr/>
    </dgm:pt>
    <dgm:pt modelId="{8B1E6628-04DD-43EE-8F2B-2D581DA013DC}" type="pres">
      <dgm:prSet presAssocID="{98968370-8FE6-4F00-9CBA-3B5A6A9A517C}" presName="iconRect" presStyleLbl="node1" presStyleIdx="1" presStyleCnt="5"/>
      <dgm:spPr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324D3724-BE6F-4AEF-AAC6-D949490E57E7}" type="pres">
      <dgm:prSet presAssocID="{98968370-8FE6-4F00-9CBA-3B5A6A9A517C}" presName="spaceRect" presStyleCnt="0"/>
      <dgm:spPr/>
    </dgm:pt>
    <dgm:pt modelId="{07BFEE22-C639-488C-9812-B6730003D943}" type="pres">
      <dgm:prSet presAssocID="{98968370-8FE6-4F00-9CBA-3B5A6A9A517C}" presName="parTx" presStyleLbl="revTx" presStyleIdx="1" presStyleCnt="5">
        <dgm:presLayoutVars>
          <dgm:chMax val="0"/>
          <dgm:chPref val="0"/>
        </dgm:presLayoutVars>
      </dgm:prSet>
      <dgm:spPr/>
    </dgm:pt>
    <dgm:pt modelId="{32A0552E-F706-4777-867E-266DA496D8F6}" type="pres">
      <dgm:prSet presAssocID="{D93EFFE5-F80D-4E4F-84FA-83415842A1A3}" presName="sibTrans" presStyleCnt="0"/>
      <dgm:spPr/>
    </dgm:pt>
    <dgm:pt modelId="{AABCDECA-94C2-4B13-9397-5ABE5B1DEEB9}" type="pres">
      <dgm:prSet presAssocID="{E2908970-7219-4930-829B-540C3E7281D2}" presName="compNode" presStyleCnt="0"/>
      <dgm:spPr/>
    </dgm:pt>
    <dgm:pt modelId="{3305F34D-D123-443E-83EC-33C0AD6E39FB}" type="pres">
      <dgm:prSet presAssocID="{E2908970-7219-4930-829B-540C3E7281D2}" presName="bgRect" presStyleLbl="bgShp" presStyleIdx="2" presStyleCnt="5"/>
      <dgm:spPr/>
    </dgm:pt>
    <dgm:pt modelId="{2C32D510-F09E-4B6B-8670-156B4B33B09C}" type="pres">
      <dgm:prSet presAssocID="{E2908970-7219-4930-829B-540C3E7281D2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42483099-5278-44CA-BEC7-2C403EEBBCAD}" type="pres">
      <dgm:prSet presAssocID="{E2908970-7219-4930-829B-540C3E7281D2}" presName="spaceRect" presStyleCnt="0"/>
      <dgm:spPr/>
    </dgm:pt>
    <dgm:pt modelId="{F171DF1A-31C9-4ABE-B3F3-2EDB87B99BB9}" type="pres">
      <dgm:prSet presAssocID="{E2908970-7219-4930-829B-540C3E7281D2}" presName="parTx" presStyleLbl="revTx" presStyleIdx="2" presStyleCnt="5">
        <dgm:presLayoutVars>
          <dgm:chMax val="0"/>
          <dgm:chPref val="0"/>
        </dgm:presLayoutVars>
      </dgm:prSet>
      <dgm:spPr/>
    </dgm:pt>
    <dgm:pt modelId="{4A5097BA-80D9-4DA2-8D3E-5707B8E9EB0F}" type="pres">
      <dgm:prSet presAssocID="{518C3E6A-C066-4C86-A29E-36A2ABAB1CC4}" presName="sibTrans" presStyleCnt="0"/>
      <dgm:spPr/>
    </dgm:pt>
    <dgm:pt modelId="{E06E4E7C-0F2C-4CA1-AEB8-9667CA4563F1}" type="pres">
      <dgm:prSet presAssocID="{D2987978-1658-4343-887D-9B34DAC970A0}" presName="compNode" presStyleCnt="0"/>
      <dgm:spPr/>
    </dgm:pt>
    <dgm:pt modelId="{ABC72A9C-E541-4E05-94A0-EA31158FEB73}" type="pres">
      <dgm:prSet presAssocID="{D2987978-1658-4343-887D-9B34DAC970A0}" presName="bgRect" presStyleLbl="bgShp" presStyleIdx="3" presStyleCnt="5"/>
      <dgm:spPr/>
    </dgm:pt>
    <dgm:pt modelId="{A49403F2-9014-4CA9-BA2B-784B91D93F1A}" type="pres">
      <dgm:prSet presAssocID="{D2987978-1658-4343-887D-9B34DAC970A0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A89AD24B-C15D-466F-BF47-C34E297E04FF}" type="pres">
      <dgm:prSet presAssocID="{D2987978-1658-4343-887D-9B34DAC970A0}" presName="spaceRect" presStyleCnt="0"/>
      <dgm:spPr/>
    </dgm:pt>
    <dgm:pt modelId="{315068A5-4BA7-4EB9-96E8-136DEC53C487}" type="pres">
      <dgm:prSet presAssocID="{D2987978-1658-4343-887D-9B34DAC970A0}" presName="parTx" presStyleLbl="revTx" presStyleIdx="3" presStyleCnt="5">
        <dgm:presLayoutVars>
          <dgm:chMax val="0"/>
          <dgm:chPref val="0"/>
        </dgm:presLayoutVars>
      </dgm:prSet>
      <dgm:spPr/>
    </dgm:pt>
    <dgm:pt modelId="{6C5E1112-6D68-4ACC-992D-A46BA869686A}" type="pres">
      <dgm:prSet presAssocID="{7F6CA5D0-5238-456F-9608-A924284DA334}" presName="sibTrans" presStyleCnt="0"/>
      <dgm:spPr/>
    </dgm:pt>
    <dgm:pt modelId="{9F835DA0-465C-4957-8538-6194BA25DD1D}" type="pres">
      <dgm:prSet presAssocID="{DF08D17F-668D-4965-9367-14B0F113C8CA}" presName="compNode" presStyleCnt="0"/>
      <dgm:spPr/>
    </dgm:pt>
    <dgm:pt modelId="{DFFA2F8F-E64F-471B-9F3F-3A6DDE9D711C}" type="pres">
      <dgm:prSet presAssocID="{DF08D17F-668D-4965-9367-14B0F113C8CA}" presName="bgRect" presStyleLbl="bgShp" presStyleIdx="4" presStyleCnt="5"/>
      <dgm:spPr/>
    </dgm:pt>
    <dgm:pt modelId="{3FA6B0CC-49C4-4528-89FE-8E877D3F9FA4}" type="pres">
      <dgm:prSet presAssocID="{DF08D17F-668D-4965-9367-14B0F113C8CA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8994D7E-8F36-42F9-A915-2894ECC782AC}" type="pres">
      <dgm:prSet presAssocID="{DF08D17F-668D-4965-9367-14B0F113C8CA}" presName="spaceRect" presStyleCnt="0"/>
      <dgm:spPr/>
    </dgm:pt>
    <dgm:pt modelId="{90C7BA88-719E-4B6D-BFBA-E6503E2006CE}" type="pres">
      <dgm:prSet presAssocID="{DF08D17F-668D-4965-9367-14B0F113C8C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8EB390D-694C-471E-A007-6793C50563B1}" type="presOf" srcId="{D2987978-1658-4343-887D-9B34DAC970A0}" destId="{315068A5-4BA7-4EB9-96E8-136DEC53C487}" srcOrd="0" destOrd="0" presId="urn:microsoft.com/office/officeart/2018/2/layout/IconVerticalSolidList"/>
    <dgm:cxn modelId="{2CEE0014-42C5-4081-8CCC-42B10AD39D1E}" type="presOf" srcId="{DF08D17F-668D-4965-9367-14B0F113C8CA}" destId="{90C7BA88-719E-4B6D-BFBA-E6503E2006CE}" srcOrd="0" destOrd="0" presId="urn:microsoft.com/office/officeart/2018/2/layout/IconVerticalSolidList"/>
    <dgm:cxn modelId="{37533038-DB64-413F-8AB0-B5DAD78573A5}" type="presOf" srcId="{11ECF1DD-A219-48CD-977B-7AB0F40E5365}" destId="{A59B36CB-AB8C-46EC-B952-367B85D5898B}" srcOrd="0" destOrd="0" presId="urn:microsoft.com/office/officeart/2018/2/layout/IconVerticalSolidList"/>
    <dgm:cxn modelId="{0E773E82-A975-4F16-86E4-BC4BFD96A2C6}" type="presOf" srcId="{E2908970-7219-4930-829B-540C3E7281D2}" destId="{F171DF1A-31C9-4ABE-B3F3-2EDB87B99BB9}" srcOrd="0" destOrd="0" presId="urn:microsoft.com/office/officeart/2018/2/layout/IconVerticalSolidList"/>
    <dgm:cxn modelId="{AFDF5B89-85B1-4091-9D29-B9F2B43A4644}" type="presOf" srcId="{4E27984D-B4EB-4A50-A593-BA57A38D23F7}" destId="{8A111589-7A08-45E1-A63F-5137E6DE0075}" srcOrd="0" destOrd="0" presId="urn:microsoft.com/office/officeart/2018/2/layout/IconVerticalSolidList"/>
    <dgm:cxn modelId="{FB202D96-7212-40AD-91F7-71E14B9117EC}" type="presOf" srcId="{98968370-8FE6-4F00-9CBA-3B5A6A9A517C}" destId="{07BFEE22-C639-488C-9812-B6730003D943}" srcOrd="0" destOrd="0" presId="urn:microsoft.com/office/officeart/2018/2/layout/IconVerticalSolidList"/>
    <dgm:cxn modelId="{BED40797-2186-45B8-B66E-A1A20F66A334}" srcId="{11ECF1DD-A219-48CD-977B-7AB0F40E5365}" destId="{DF08D17F-668D-4965-9367-14B0F113C8CA}" srcOrd="4" destOrd="0" parTransId="{B4835C22-0AF5-4C82-B7FB-C7643DAEB0BE}" sibTransId="{BD8C1A11-C5C5-45C3-A475-7A5F5E5470D6}"/>
    <dgm:cxn modelId="{5EDFC5DD-8AA1-4CDF-8537-53FD51B1A075}" srcId="{11ECF1DD-A219-48CD-977B-7AB0F40E5365}" destId="{4E27984D-B4EB-4A50-A593-BA57A38D23F7}" srcOrd="0" destOrd="0" parTransId="{10152521-2A92-4014-AF8E-E02C2EAA0C35}" sibTransId="{D832B1F6-9BD0-400F-9136-7D319D89CBFE}"/>
    <dgm:cxn modelId="{A281EFED-AF79-4882-AFCE-66106B4A454F}" srcId="{11ECF1DD-A219-48CD-977B-7AB0F40E5365}" destId="{D2987978-1658-4343-887D-9B34DAC970A0}" srcOrd="3" destOrd="0" parTransId="{ADCB148C-DFA4-4CDE-99C2-FD5D1A85EDCA}" sibTransId="{7F6CA5D0-5238-456F-9608-A924284DA334}"/>
    <dgm:cxn modelId="{87357AF8-A2A7-4AEF-8C33-6C5CCA499AC0}" srcId="{11ECF1DD-A219-48CD-977B-7AB0F40E5365}" destId="{E2908970-7219-4930-829B-540C3E7281D2}" srcOrd="2" destOrd="0" parTransId="{E38C5ADB-B679-40B4-9E77-32AAD18E1B97}" sibTransId="{518C3E6A-C066-4C86-A29E-36A2ABAB1CC4}"/>
    <dgm:cxn modelId="{599921FA-53A9-41C8-8847-8D1758C83BFD}" srcId="{11ECF1DD-A219-48CD-977B-7AB0F40E5365}" destId="{98968370-8FE6-4F00-9CBA-3B5A6A9A517C}" srcOrd="1" destOrd="0" parTransId="{2CED067D-A2CA-4EB4-9B47-43BFC3FD0CB8}" sibTransId="{D93EFFE5-F80D-4E4F-84FA-83415842A1A3}"/>
    <dgm:cxn modelId="{16422C2F-CDE1-4DBA-BC06-5309D40570AA}" type="presParOf" srcId="{A59B36CB-AB8C-46EC-B952-367B85D5898B}" destId="{36109673-AA77-4B89-B9EA-53D4C2834293}" srcOrd="0" destOrd="0" presId="urn:microsoft.com/office/officeart/2018/2/layout/IconVerticalSolidList"/>
    <dgm:cxn modelId="{BE2F6DD5-AC4A-479D-B74C-0219A24C9C4A}" type="presParOf" srcId="{36109673-AA77-4B89-B9EA-53D4C2834293}" destId="{542956B8-F9A2-4479-AE3B-56AD5177C534}" srcOrd="0" destOrd="0" presId="urn:microsoft.com/office/officeart/2018/2/layout/IconVerticalSolidList"/>
    <dgm:cxn modelId="{0373949A-F417-4FFF-A0A4-F1A8B7DEAD60}" type="presParOf" srcId="{36109673-AA77-4B89-B9EA-53D4C2834293}" destId="{C6CD8A0A-43C0-4116-BA76-A88B791E9182}" srcOrd="1" destOrd="0" presId="urn:microsoft.com/office/officeart/2018/2/layout/IconVerticalSolidList"/>
    <dgm:cxn modelId="{77CB1219-FEF2-4BFE-A437-370CE044CB80}" type="presParOf" srcId="{36109673-AA77-4B89-B9EA-53D4C2834293}" destId="{F7DC1625-E5D9-48A9-BEAC-982143BB3C1C}" srcOrd="2" destOrd="0" presId="urn:microsoft.com/office/officeart/2018/2/layout/IconVerticalSolidList"/>
    <dgm:cxn modelId="{B746D98A-B5C2-4822-96FE-1D31593AB048}" type="presParOf" srcId="{36109673-AA77-4B89-B9EA-53D4C2834293}" destId="{8A111589-7A08-45E1-A63F-5137E6DE0075}" srcOrd="3" destOrd="0" presId="urn:microsoft.com/office/officeart/2018/2/layout/IconVerticalSolidList"/>
    <dgm:cxn modelId="{8095BD62-1C05-416A-9584-130B234BD8B3}" type="presParOf" srcId="{A59B36CB-AB8C-46EC-B952-367B85D5898B}" destId="{F4E9E0BB-25A3-444F-85A4-5CE9E0C0963A}" srcOrd="1" destOrd="0" presId="urn:microsoft.com/office/officeart/2018/2/layout/IconVerticalSolidList"/>
    <dgm:cxn modelId="{19D6E394-1006-4E60-AFBF-E48E80F0A120}" type="presParOf" srcId="{A59B36CB-AB8C-46EC-B952-367B85D5898B}" destId="{197D1802-F508-42F4-BC3D-30937845C3FA}" srcOrd="2" destOrd="0" presId="urn:microsoft.com/office/officeart/2018/2/layout/IconVerticalSolidList"/>
    <dgm:cxn modelId="{C233A075-C4D7-4ABD-9681-0968CFB9CB40}" type="presParOf" srcId="{197D1802-F508-42F4-BC3D-30937845C3FA}" destId="{14E12BDF-FD41-425A-A5D0-00C5EA7F24DA}" srcOrd="0" destOrd="0" presId="urn:microsoft.com/office/officeart/2018/2/layout/IconVerticalSolidList"/>
    <dgm:cxn modelId="{4C479044-A69E-428E-9FCB-AB0812E35E6D}" type="presParOf" srcId="{197D1802-F508-42F4-BC3D-30937845C3FA}" destId="{8B1E6628-04DD-43EE-8F2B-2D581DA013DC}" srcOrd="1" destOrd="0" presId="urn:microsoft.com/office/officeart/2018/2/layout/IconVerticalSolidList"/>
    <dgm:cxn modelId="{B447BFBA-9400-4331-BC77-36ED8DD40405}" type="presParOf" srcId="{197D1802-F508-42F4-BC3D-30937845C3FA}" destId="{324D3724-BE6F-4AEF-AAC6-D949490E57E7}" srcOrd="2" destOrd="0" presId="urn:microsoft.com/office/officeart/2018/2/layout/IconVerticalSolidList"/>
    <dgm:cxn modelId="{162895B3-3510-43EB-94CE-74E7AC38CC56}" type="presParOf" srcId="{197D1802-F508-42F4-BC3D-30937845C3FA}" destId="{07BFEE22-C639-488C-9812-B6730003D943}" srcOrd="3" destOrd="0" presId="urn:microsoft.com/office/officeart/2018/2/layout/IconVerticalSolidList"/>
    <dgm:cxn modelId="{29C693F6-700E-40B8-B80C-572908EB32FF}" type="presParOf" srcId="{A59B36CB-AB8C-46EC-B952-367B85D5898B}" destId="{32A0552E-F706-4777-867E-266DA496D8F6}" srcOrd="3" destOrd="0" presId="urn:microsoft.com/office/officeart/2018/2/layout/IconVerticalSolidList"/>
    <dgm:cxn modelId="{0CB72E2C-1005-4CFD-A033-C47568C2BD02}" type="presParOf" srcId="{A59B36CB-AB8C-46EC-B952-367B85D5898B}" destId="{AABCDECA-94C2-4B13-9397-5ABE5B1DEEB9}" srcOrd="4" destOrd="0" presId="urn:microsoft.com/office/officeart/2018/2/layout/IconVerticalSolidList"/>
    <dgm:cxn modelId="{A933B558-F8D9-49C6-9552-FDB21AECC819}" type="presParOf" srcId="{AABCDECA-94C2-4B13-9397-5ABE5B1DEEB9}" destId="{3305F34D-D123-443E-83EC-33C0AD6E39FB}" srcOrd="0" destOrd="0" presId="urn:microsoft.com/office/officeart/2018/2/layout/IconVerticalSolidList"/>
    <dgm:cxn modelId="{E00ABD0B-E0EF-43F7-AE3F-C740734AA9BB}" type="presParOf" srcId="{AABCDECA-94C2-4B13-9397-5ABE5B1DEEB9}" destId="{2C32D510-F09E-4B6B-8670-156B4B33B09C}" srcOrd="1" destOrd="0" presId="urn:microsoft.com/office/officeart/2018/2/layout/IconVerticalSolidList"/>
    <dgm:cxn modelId="{46534AA6-C57F-485D-91AE-9170343908D4}" type="presParOf" srcId="{AABCDECA-94C2-4B13-9397-5ABE5B1DEEB9}" destId="{42483099-5278-44CA-BEC7-2C403EEBBCAD}" srcOrd="2" destOrd="0" presId="urn:microsoft.com/office/officeart/2018/2/layout/IconVerticalSolidList"/>
    <dgm:cxn modelId="{8497B127-877D-4D60-9C0C-D909C2D7A7BD}" type="presParOf" srcId="{AABCDECA-94C2-4B13-9397-5ABE5B1DEEB9}" destId="{F171DF1A-31C9-4ABE-B3F3-2EDB87B99BB9}" srcOrd="3" destOrd="0" presId="urn:microsoft.com/office/officeart/2018/2/layout/IconVerticalSolidList"/>
    <dgm:cxn modelId="{05B0B463-1479-4DBB-A835-CF5E960A621F}" type="presParOf" srcId="{A59B36CB-AB8C-46EC-B952-367B85D5898B}" destId="{4A5097BA-80D9-4DA2-8D3E-5707B8E9EB0F}" srcOrd="5" destOrd="0" presId="urn:microsoft.com/office/officeart/2018/2/layout/IconVerticalSolidList"/>
    <dgm:cxn modelId="{2020B7FE-98AD-4C43-94A1-68B92F1DD7EE}" type="presParOf" srcId="{A59B36CB-AB8C-46EC-B952-367B85D5898B}" destId="{E06E4E7C-0F2C-4CA1-AEB8-9667CA4563F1}" srcOrd="6" destOrd="0" presId="urn:microsoft.com/office/officeart/2018/2/layout/IconVerticalSolidList"/>
    <dgm:cxn modelId="{7109339F-B7C8-4975-AB52-492A01804FE0}" type="presParOf" srcId="{E06E4E7C-0F2C-4CA1-AEB8-9667CA4563F1}" destId="{ABC72A9C-E541-4E05-94A0-EA31158FEB73}" srcOrd="0" destOrd="0" presId="urn:microsoft.com/office/officeart/2018/2/layout/IconVerticalSolidList"/>
    <dgm:cxn modelId="{350583C4-81DD-4005-81E0-15AB0A688437}" type="presParOf" srcId="{E06E4E7C-0F2C-4CA1-AEB8-9667CA4563F1}" destId="{A49403F2-9014-4CA9-BA2B-784B91D93F1A}" srcOrd="1" destOrd="0" presId="urn:microsoft.com/office/officeart/2018/2/layout/IconVerticalSolidList"/>
    <dgm:cxn modelId="{314787EA-3786-4A33-B7A1-1B7AB4520B48}" type="presParOf" srcId="{E06E4E7C-0F2C-4CA1-AEB8-9667CA4563F1}" destId="{A89AD24B-C15D-466F-BF47-C34E297E04FF}" srcOrd="2" destOrd="0" presId="urn:microsoft.com/office/officeart/2018/2/layout/IconVerticalSolidList"/>
    <dgm:cxn modelId="{F541297E-B611-4157-AF4A-C89EAF41F7A2}" type="presParOf" srcId="{E06E4E7C-0F2C-4CA1-AEB8-9667CA4563F1}" destId="{315068A5-4BA7-4EB9-96E8-136DEC53C487}" srcOrd="3" destOrd="0" presId="urn:microsoft.com/office/officeart/2018/2/layout/IconVerticalSolidList"/>
    <dgm:cxn modelId="{98FF957D-EFD4-4A91-A373-E410592D1819}" type="presParOf" srcId="{A59B36CB-AB8C-46EC-B952-367B85D5898B}" destId="{6C5E1112-6D68-4ACC-992D-A46BA869686A}" srcOrd="7" destOrd="0" presId="urn:microsoft.com/office/officeart/2018/2/layout/IconVerticalSolidList"/>
    <dgm:cxn modelId="{762747E2-4387-4369-B70A-C1F8E46B5C9B}" type="presParOf" srcId="{A59B36CB-AB8C-46EC-B952-367B85D5898B}" destId="{9F835DA0-465C-4957-8538-6194BA25DD1D}" srcOrd="8" destOrd="0" presId="urn:microsoft.com/office/officeart/2018/2/layout/IconVerticalSolidList"/>
    <dgm:cxn modelId="{B2BB7DCB-BC3A-47CB-BCCE-6D3E5D730A6C}" type="presParOf" srcId="{9F835DA0-465C-4957-8538-6194BA25DD1D}" destId="{DFFA2F8F-E64F-471B-9F3F-3A6DDE9D711C}" srcOrd="0" destOrd="0" presId="urn:microsoft.com/office/officeart/2018/2/layout/IconVerticalSolidList"/>
    <dgm:cxn modelId="{17656D77-E8BD-4961-8E01-D56FE95BE76D}" type="presParOf" srcId="{9F835DA0-465C-4957-8538-6194BA25DD1D}" destId="{3FA6B0CC-49C4-4528-89FE-8E877D3F9FA4}" srcOrd="1" destOrd="0" presId="urn:microsoft.com/office/officeart/2018/2/layout/IconVerticalSolidList"/>
    <dgm:cxn modelId="{2124BA5B-CB10-49DA-B167-6444CD0D1E68}" type="presParOf" srcId="{9F835DA0-465C-4957-8538-6194BA25DD1D}" destId="{F8994D7E-8F36-42F9-A915-2894ECC782AC}" srcOrd="2" destOrd="0" presId="urn:microsoft.com/office/officeart/2018/2/layout/IconVerticalSolidList"/>
    <dgm:cxn modelId="{D892819F-5D7F-4844-8D7F-FB3C70CE9809}" type="presParOf" srcId="{9F835DA0-465C-4957-8538-6194BA25DD1D}" destId="{90C7BA88-719E-4B6D-BFBA-E6503E2006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523F4-B5CC-417E-B838-25E5DB03FF6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9EA70-7F71-4AF2-8D8F-FBE98C2F5C03}">
      <dgm:prSet custT="1"/>
      <dgm:spPr/>
      <dgm:t>
        <a:bodyPr/>
        <a:lstStyle/>
        <a:p>
          <a:r>
            <a:rPr lang="en-US" sz="1600" b="1">
              <a:solidFill>
                <a:srgbClr val="EC1C79"/>
              </a:solidFill>
            </a:rPr>
            <a:t>Associate</a:t>
          </a:r>
          <a:r>
            <a:rPr lang="en-US" sz="1600"/>
            <a:t> organizations can explore the DIGITAL ecosystem and have the potential to be invited by Members to collaborate in projects. Associates are </a:t>
          </a:r>
          <a:r>
            <a:rPr lang="en-US" sz="1600" u="sng"/>
            <a:t>not </a:t>
          </a:r>
          <a:r>
            <a:rPr lang="en-US" sz="1600"/>
            <a:t>eligible for funding. </a:t>
          </a:r>
        </a:p>
        <a:p>
          <a:r>
            <a:rPr lang="en-US" sz="1600" b="1"/>
            <a:t>No Membership Fees</a:t>
          </a:r>
        </a:p>
      </dgm:t>
    </dgm:pt>
    <dgm:pt modelId="{C31BEF6F-A38B-48FD-B673-6C3E4BC4E941}" type="parTrans" cxnId="{1F2C4C0C-2A25-4646-BDD2-6DF86C459CCC}">
      <dgm:prSet/>
      <dgm:spPr/>
      <dgm:t>
        <a:bodyPr/>
        <a:lstStyle/>
        <a:p>
          <a:endParaRPr lang="en-US"/>
        </a:p>
      </dgm:t>
    </dgm:pt>
    <dgm:pt modelId="{BFB84F1E-72B2-4B2D-BEFD-B8E04E16CE93}" type="sibTrans" cxnId="{1F2C4C0C-2A25-4646-BDD2-6DF86C459CCC}">
      <dgm:prSet/>
      <dgm:spPr/>
      <dgm:t>
        <a:bodyPr/>
        <a:lstStyle/>
        <a:p>
          <a:endParaRPr lang="en-US"/>
        </a:p>
      </dgm:t>
    </dgm:pt>
    <dgm:pt modelId="{D6528F54-AA26-4FA9-A0D5-F22FC79203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>
              <a:solidFill>
                <a:srgbClr val="EC1C79"/>
              </a:solidFill>
            </a:rPr>
            <a:t>Member</a:t>
          </a:r>
          <a:r>
            <a:rPr lang="en-US" sz="1600" b="0" i="0"/>
            <a:t> organizations make a commitment to co-invest in projects alongside DIGITAL and gain access to our funding.</a:t>
          </a:r>
        </a:p>
      </dgm:t>
    </dgm:pt>
    <dgm:pt modelId="{FDC39F69-4ED3-403D-AB07-7F2B263F0F96}" type="parTrans" cxnId="{7B073A0D-22EE-4AB1-A29E-67FDF729C4EC}">
      <dgm:prSet/>
      <dgm:spPr/>
      <dgm:t>
        <a:bodyPr/>
        <a:lstStyle/>
        <a:p>
          <a:endParaRPr lang="en-US"/>
        </a:p>
      </dgm:t>
    </dgm:pt>
    <dgm:pt modelId="{E39127EC-64CF-4543-BE66-E199F4264FC6}" type="sibTrans" cxnId="{7B073A0D-22EE-4AB1-A29E-67FDF729C4EC}">
      <dgm:prSet/>
      <dgm:spPr/>
      <dgm:t>
        <a:bodyPr/>
        <a:lstStyle/>
        <a:p>
          <a:endParaRPr lang="en-US"/>
        </a:p>
      </dgm:t>
    </dgm:pt>
    <dgm:pt modelId="{2DDA57FF-5A7B-4DD6-AB5C-B67D222FA456}" type="pres">
      <dgm:prSet presAssocID="{9F5523F4-B5CC-417E-B838-25E5DB03FF69}" presName="root" presStyleCnt="0">
        <dgm:presLayoutVars>
          <dgm:dir/>
          <dgm:resizeHandles val="exact"/>
        </dgm:presLayoutVars>
      </dgm:prSet>
      <dgm:spPr/>
    </dgm:pt>
    <dgm:pt modelId="{21167A0B-2DCE-48E2-8685-7448F68CFA2C}" type="pres">
      <dgm:prSet presAssocID="{A629EA70-7F71-4AF2-8D8F-FBE98C2F5C03}" presName="compNode" presStyleCnt="0"/>
      <dgm:spPr/>
    </dgm:pt>
    <dgm:pt modelId="{2EEECD3F-8346-4B37-802B-44CF949399BF}" type="pres">
      <dgm:prSet presAssocID="{A629EA70-7F71-4AF2-8D8F-FBE98C2F5C03}" presName="iconRect" presStyleLbl="node1" presStyleIdx="0" presStyleCnt="2" custLinFactNeighborX="1726" custLinFactNeighborY="15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D1C9AE8-97BB-41F7-A80A-3A81FF94F9D5}" type="pres">
      <dgm:prSet presAssocID="{A629EA70-7F71-4AF2-8D8F-FBE98C2F5C03}" presName="spaceRect" presStyleCnt="0"/>
      <dgm:spPr/>
    </dgm:pt>
    <dgm:pt modelId="{C8E11C0D-586B-40C2-A750-9F0400D164BE}" type="pres">
      <dgm:prSet presAssocID="{A629EA70-7F71-4AF2-8D8F-FBE98C2F5C03}" presName="textRect" presStyleLbl="revTx" presStyleIdx="0" presStyleCnt="2" custLinFactNeighborX="254" custLinFactNeighborY="-45288">
        <dgm:presLayoutVars>
          <dgm:chMax val="1"/>
          <dgm:chPref val="1"/>
        </dgm:presLayoutVars>
      </dgm:prSet>
      <dgm:spPr/>
    </dgm:pt>
    <dgm:pt modelId="{59015ADC-3CF1-47D5-A15A-8F461AF8CB93}" type="pres">
      <dgm:prSet presAssocID="{BFB84F1E-72B2-4B2D-BEFD-B8E04E16CE93}" presName="sibTrans" presStyleCnt="0"/>
      <dgm:spPr/>
    </dgm:pt>
    <dgm:pt modelId="{91E3F905-BACE-400B-99F3-3A8514C5E5AB}" type="pres">
      <dgm:prSet presAssocID="{D6528F54-AA26-4FA9-A0D5-F22FC792038F}" presName="compNode" presStyleCnt="0"/>
      <dgm:spPr/>
    </dgm:pt>
    <dgm:pt modelId="{9AFF54EE-AE80-402A-8B88-4BE452E8D9D5}" type="pres">
      <dgm:prSet presAssocID="{D6528F54-AA26-4FA9-A0D5-F22FC79203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5A2B66C-7EC3-434E-A3BD-290C4BAAA899}" type="pres">
      <dgm:prSet presAssocID="{D6528F54-AA26-4FA9-A0D5-F22FC792038F}" presName="spaceRect" presStyleCnt="0"/>
      <dgm:spPr/>
    </dgm:pt>
    <dgm:pt modelId="{80889E77-6DAD-4492-AF79-D25D1A51AB03}" type="pres">
      <dgm:prSet presAssocID="{D6528F54-AA26-4FA9-A0D5-F22FC792038F}" presName="textRect" presStyleLbl="revTx" presStyleIdx="1" presStyleCnt="2" custLinFactNeighborX="1165" custLinFactNeighborY="-41576">
        <dgm:presLayoutVars>
          <dgm:chMax val="1"/>
          <dgm:chPref val="1"/>
        </dgm:presLayoutVars>
      </dgm:prSet>
      <dgm:spPr/>
    </dgm:pt>
  </dgm:ptLst>
  <dgm:cxnLst>
    <dgm:cxn modelId="{1F2C4C0C-2A25-4646-BDD2-6DF86C459CCC}" srcId="{9F5523F4-B5CC-417E-B838-25E5DB03FF69}" destId="{A629EA70-7F71-4AF2-8D8F-FBE98C2F5C03}" srcOrd="0" destOrd="0" parTransId="{C31BEF6F-A38B-48FD-B673-6C3E4BC4E941}" sibTransId="{BFB84F1E-72B2-4B2D-BEFD-B8E04E16CE93}"/>
    <dgm:cxn modelId="{7B073A0D-22EE-4AB1-A29E-67FDF729C4EC}" srcId="{9F5523F4-B5CC-417E-B838-25E5DB03FF69}" destId="{D6528F54-AA26-4FA9-A0D5-F22FC792038F}" srcOrd="1" destOrd="0" parTransId="{FDC39F69-4ED3-403D-AB07-7F2B263F0F96}" sibTransId="{E39127EC-64CF-4543-BE66-E199F4264FC6}"/>
    <dgm:cxn modelId="{FEE61249-1543-4C20-A128-7B08E22F1122}" type="presOf" srcId="{D6528F54-AA26-4FA9-A0D5-F22FC792038F}" destId="{80889E77-6DAD-4492-AF79-D25D1A51AB03}" srcOrd="0" destOrd="0" presId="urn:microsoft.com/office/officeart/2018/2/layout/IconLabelList"/>
    <dgm:cxn modelId="{7BBC3F90-C202-4CC7-8614-615DA57ABD29}" type="presOf" srcId="{A629EA70-7F71-4AF2-8D8F-FBE98C2F5C03}" destId="{C8E11C0D-586B-40C2-A750-9F0400D164BE}" srcOrd="0" destOrd="0" presId="urn:microsoft.com/office/officeart/2018/2/layout/IconLabelList"/>
    <dgm:cxn modelId="{1952EBB7-C7D5-4867-8BCE-42A855D721DE}" type="presOf" srcId="{9F5523F4-B5CC-417E-B838-25E5DB03FF69}" destId="{2DDA57FF-5A7B-4DD6-AB5C-B67D222FA456}" srcOrd="0" destOrd="0" presId="urn:microsoft.com/office/officeart/2018/2/layout/IconLabelList"/>
    <dgm:cxn modelId="{2E0CAB70-78D1-494D-84D3-2E4C9AAEE060}" type="presParOf" srcId="{2DDA57FF-5A7B-4DD6-AB5C-B67D222FA456}" destId="{21167A0B-2DCE-48E2-8685-7448F68CFA2C}" srcOrd="0" destOrd="0" presId="urn:microsoft.com/office/officeart/2018/2/layout/IconLabelList"/>
    <dgm:cxn modelId="{48B7FA30-ACE4-41EB-9639-9306101A37EC}" type="presParOf" srcId="{21167A0B-2DCE-48E2-8685-7448F68CFA2C}" destId="{2EEECD3F-8346-4B37-802B-44CF949399BF}" srcOrd="0" destOrd="0" presId="urn:microsoft.com/office/officeart/2018/2/layout/IconLabelList"/>
    <dgm:cxn modelId="{0A8D241A-B1A0-4761-91C8-F3C55BC0996F}" type="presParOf" srcId="{21167A0B-2DCE-48E2-8685-7448F68CFA2C}" destId="{9D1C9AE8-97BB-41F7-A80A-3A81FF94F9D5}" srcOrd="1" destOrd="0" presId="urn:microsoft.com/office/officeart/2018/2/layout/IconLabelList"/>
    <dgm:cxn modelId="{F7674BD9-1DD6-4F5E-B186-B3503A43ABF6}" type="presParOf" srcId="{21167A0B-2DCE-48E2-8685-7448F68CFA2C}" destId="{C8E11C0D-586B-40C2-A750-9F0400D164BE}" srcOrd="2" destOrd="0" presId="urn:microsoft.com/office/officeart/2018/2/layout/IconLabelList"/>
    <dgm:cxn modelId="{866F9A7D-8E0C-4DA8-BC97-32889B05AD07}" type="presParOf" srcId="{2DDA57FF-5A7B-4DD6-AB5C-B67D222FA456}" destId="{59015ADC-3CF1-47D5-A15A-8F461AF8CB93}" srcOrd="1" destOrd="0" presId="urn:microsoft.com/office/officeart/2018/2/layout/IconLabelList"/>
    <dgm:cxn modelId="{CA6128E5-73B6-439E-8A1A-3C2127312354}" type="presParOf" srcId="{2DDA57FF-5A7B-4DD6-AB5C-B67D222FA456}" destId="{91E3F905-BACE-400B-99F3-3A8514C5E5AB}" srcOrd="2" destOrd="0" presId="urn:microsoft.com/office/officeart/2018/2/layout/IconLabelList"/>
    <dgm:cxn modelId="{CC600AA1-4C46-481E-9C87-F0795EF6C210}" type="presParOf" srcId="{91E3F905-BACE-400B-99F3-3A8514C5E5AB}" destId="{9AFF54EE-AE80-402A-8B88-4BE452E8D9D5}" srcOrd="0" destOrd="0" presId="urn:microsoft.com/office/officeart/2018/2/layout/IconLabelList"/>
    <dgm:cxn modelId="{40127160-ABBF-4FA5-A0F6-B0A64F779996}" type="presParOf" srcId="{91E3F905-BACE-400B-99F3-3A8514C5E5AB}" destId="{B5A2B66C-7EC3-434E-A3BD-290C4BAAA899}" srcOrd="1" destOrd="0" presId="urn:microsoft.com/office/officeart/2018/2/layout/IconLabelList"/>
    <dgm:cxn modelId="{6FB7007C-9CB9-4305-A10E-5B0B8DEF03B9}" type="presParOf" srcId="{91E3F905-BACE-400B-99F3-3A8514C5E5AB}" destId="{80889E77-6DAD-4492-AF79-D25D1A51AB0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AD46E6-BDF8-4158-AACA-3449239EECEA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50F8E927-D5E9-473A-8393-79A10935D086}">
      <dgm:prSet phldrT="[Text]" custT="1"/>
      <dgm:spPr>
        <a:solidFill>
          <a:srgbClr val="EC1C79"/>
        </a:solidFill>
      </dgm:spPr>
      <dgm:t>
        <a:bodyPr/>
        <a:lstStyle/>
        <a:p>
          <a:r>
            <a:rPr lang="en-CA" sz="2000" b="1"/>
            <a:t>Technology Leadership (Cycle 6) </a:t>
          </a:r>
          <a:r>
            <a:rPr lang="en-US" sz="1400" b="0" i="0"/>
            <a:t>$65M investment from the federal Global Innovation Clusters program focused on development of novel and innovative digital technology solutions in health and natural resources.</a:t>
          </a:r>
          <a:endParaRPr lang="en-CA" sz="1400"/>
        </a:p>
      </dgm:t>
    </dgm:pt>
    <dgm:pt modelId="{F5890CC4-9A0C-4D2B-844A-5A5AD84A20C2}" type="parTrans" cxnId="{309ACB4E-A850-4C33-8BA6-BC6FD0E39FE3}">
      <dgm:prSet/>
      <dgm:spPr/>
      <dgm:t>
        <a:bodyPr/>
        <a:lstStyle/>
        <a:p>
          <a:endParaRPr lang="en-CA"/>
        </a:p>
      </dgm:t>
    </dgm:pt>
    <dgm:pt modelId="{B7CD52C4-709A-4B8D-BFBA-8F0DC1D1DB3A}" type="sibTrans" cxnId="{309ACB4E-A850-4C33-8BA6-BC6FD0E39FE3}">
      <dgm:prSet/>
      <dgm:spPr/>
      <dgm:t>
        <a:bodyPr/>
        <a:lstStyle/>
        <a:p>
          <a:endParaRPr lang="en-CA"/>
        </a:p>
      </dgm:t>
    </dgm:pt>
    <dgm:pt modelId="{8D2D6D29-A938-4A1D-B205-0DB2C67C15EC}">
      <dgm:prSet phldrT="[Text]" custT="1"/>
      <dgm:spPr/>
      <dgm:t>
        <a:bodyPr/>
        <a:lstStyle/>
        <a:p>
          <a:r>
            <a:rPr lang="en-CA" sz="1600" b="1" i="0" kern="1200" dirty="0">
              <a:solidFill>
                <a:srgbClr val="240D62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Project Team</a:t>
          </a:r>
          <a:r>
            <a:rPr lang="en-CA" sz="1600" i="0" kern="1200" dirty="0"/>
            <a:t>: minimum 3 partners: at least one SME, at least one academic/research, at least one target customer</a:t>
          </a:r>
        </a:p>
      </dgm:t>
    </dgm:pt>
    <dgm:pt modelId="{1E65FB9D-13CC-499D-91E4-D98516CDE9FC}" type="parTrans" cxnId="{D7FF9E5D-384B-459B-B041-FE207865C2E9}">
      <dgm:prSet/>
      <dgm:spPr/>
      <dgm:t>
        <a:bodyPr/>
        <a:lstStyle/>
        <a:p>
          <a:endParaRPr lang="en-CA"/>
        </a:p>
      </dgm:t>
    </dgm:pt>
    <dgm:pt modelId="{EB4E5717-37AC-40F0-A670-EAEA11971FA6}" type="sibTrans" cxnId="{D7FF9E5D-384B-459B-B041-FE207865C2E9}">
      <dgm:prSet/>
      <dgm:spPr/>
      <dgm:t>
        <a:bodyPr/>
        <a:lstStyle/>
        <a:p>
          <a:endParaRPr lang="en-CA"/>
        </a:p>
      </dgm:t>
    </dgm:pt>
    <dgm:pt modelId="{A3F54E15-5AFF-428B-82BF-F76CF4E14A83}">
      <dgm:prSet phldrT="[Text]" custT="1"/>
      <dgm:spPr/>
      <dgm:t>
        <a:bodyPr/>
        <a:lstStyle/>
        <a:p>
          <a:r>
            <a:rPr lang="en-CA" sz="2000" b="1"/>
            <a:t>Horizon AI - Technology Commercialization </a:t>
          </a:r>
          <a:r>
            <a:rPr lang="en-US" sz="1400" b="0" i="0"/>
            <a:t>$20M investment from the Commercialization Pillar of the federal Pan-Canadian AI Strategy (PCAIS) to drive the commercialization and adoption of made-in-Canada AI solutions.</a:t>
          </a:r>
          <a:r>
            <a:rPr lang="en-CA" sz="1400"/>
            <a:t> </a:t>
          </a:r>
        </a:p>
      </dgm:t>
    </dgm:pt>
    <dgm:pt modelId="{34649839-B31C-4495-86C1-9DEA9387BEE2}" type="parTrans" cxnId="{7D1033B9-54EF-4925-8097-6009D71DA7CB}">
      <dgm:prSet/>
      <dgm:spPr/>
      <dgm:t>
        <a:bodyPr/>
        <a:lstStyle/>
        <a:p>
          <a:endParaRPr lang="en-CA"/>
        </a:p>
      </dgm:t>
    </dgm:pt>
    <dgm:pt modelId="{BA829979-4979-42FC-AE6C-51BEDC9F8F5A}" type="sibTrans" cxnId="{7D1033B9-54EF-4925-8097-6009D71DA7CB}">
      <dgm:prSet/>
      <dgm:spPr/>
      <dgm:t>
        <a:bodyPr/>
        <a:lstStyle/>
        <a:p>
          <a:endParaRPr lang="en-CA"/>
        </a:p>
      </dgm:t>
    </dgm:pt>
    <dgm:pt modelId="{E6E696C5-C162-4933-B4AD-1A67C37FF53C}">
      <dgm:prSet phldrT="[Text]" custT="1"/>
      <dgm:spPr/>
      <dgm:t>
        <a:bodyPr/>
        <a:lstStyle/>
        <a:p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rPr>
            <a:t>Project Team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: minimum 3 partners: at least one SME, academic/research recommended, a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t least one target customer</a:t>
          </a:r>
          <a:endParaRPr lang="en-CA" sz="1200" kern="12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C4076400-3B54-48A2-9382-B544C9A5BBB8}" type="parTrans" cxnId="{D81E6B02-33BB-4985-9DEE-5994F8B8A5F0}">
      <dgm:prSet/>
      <dgm:spPr/>
      <dgm:t>
        <a:bodyPr/>
        <a:lstStyle/>
        <a:p>
          <a:endParaRPr lang="en-CA"/>
        </a:p>
      </dgm:t>
    </dgm:pt>
    <dgm:pt modelId="{A030F9AC-60BB-4054-B184-980C91EE4B6B}" type="sibTrans" cxnId="{D81E6B02-33BB-4985-9DEE-5994F8B8A5F0}">
      <dgm:prSet/>
      <dgm:spPr/>
      <dgm:t>
        <a:bodyPr/>
        <a:lstStyle/>
        <a:p>
          <a:endParaRPr lang="en-CA"/>
        </a:p>
      </dgm:t>
    </dgm:pt>
    <dgm:pt modelId="{D974E37D-3F03-4752-8180-F02C34A716D8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CA" sz="1600" b="1" i="0" kern="1200">
              <a:solidFill>
                <a:srgbClr val="240D62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Project</a:t>
          </a:r>
          <a:r>
            <a:rPr lang="en-CA" sz="1600" b="1" i="0" kern="1200"/>
            <a:t> Size</a:t>
          </a:r>
          <a:r>
            <a:rPr lang="en-CA" sz="1600" i="0" kern="1200"/>
            <a:t>: $20+M in total costs</a:t>
          </a:r>
        </a:p>
      </dgm:t>
    </dgm:pt>
    <dgm:pt modelId="{601C28D8-92CA-43DC-B957-7C036AB02B6C}" type="parTrans" cxnId="{07952557-6455-4FC6-AF04-3B335581F09D}">
      <dgm:prSet/>
      <dgm:spPr/>
      <dgm:t>
        <a:bodyPr/>
        <a:lstStyle/>
        <a:p>
          <a:endParaRPr lang="en-CA"/>
        </a:p>
      </dgm:t>
    </dgm:pt>
    <dgm:pt modelId="{A5CDFA1E-49DA-44B0-AFF8-961DD8003B02}" type="sibTrans" cxnId="{07952557-6455-4FC6-AF04-3B335581F09D}">
      <dgm:prSet/>
      <dgm:spPr/>
      <dgm:t>
        <a:bodyPr/>
        <a:lstStyle/>
        <a:p>
          <a:endParaRPr lang="en-CA"/>
        </a:p>
      </dgm:t>
    </dgm:pt>
    <dgm:pt modelId="{178820EC-44E9-43CE-AA01-394ED38F1875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CA" sz="1600" b="1" i="0" kern="1200"/>
            <a:t>Project Design</a:t>
          </a:r>
          <a:r>
            <a:rPr lang="en-CA" sz="1600" i="0" kern="1200"/>
            <a:t>:</a:t>
          </a:r>
        </a:p>
      </dgm:t>
    </dgm:pt>
    <dgm:pt modelId="{09B014AB-7FB9-42D6-8B89-97A393B80D4D}" type="parTrans" cxnId="{40723ECF-4AD1-4815-9A38-1999046F6BE6}">
      <dgm:prSet/>
      <dgm:spPr/>
      <dgm:t>
        <a:bodyPr/>
        <a:lstStyle/>
        <a:p>
          <a:endParaRPr lang="en-CA"/>
        </a:p>
      </dgm:t>
    </dgm:pt>
    <dgm:pt modelId="{3206B341-DE4F-430B-BB85-425B8F6845F5}" type="sibTrans" cxnId="{40723ECF-4AD1-4815-9A38-1999046F6BE6}">
      <dgm:prSet/>
      <dgm:spPr/>
      <dgm:t>
        <a:bodyPr/>
        <a:lstStyle/>
        <a:p>
          <a:endParaRPr lang="en-CA"/>
        </a:p>
      </dgm:t>
    </dgm:pt>
    <dgm:pt modelId="{3C21B3D2-377B-4E60-AA98-3F5ECF4C3C4A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CA" sz="1600" i="0" kern="1200"/>
            <a:t>Innovation and R&amp;D </a:t>
          </a:r>
          <a:r>
            <a:rPr lang="en-CA" sz="1600" i="0" kern="1200">
              <a:sym typeface="Wingdings" panose="05000000000000000000" pitchFamily="2" charset="2"/>
            </a:rPr>
            <a:t></a:t>
          </a:r>
          <a:r>
            <a:rPr lang="en-CA" sz="1600" i="0" kern="1200"/>
            <a:t> generation of Foreground IP in Canada</a:t>
          </a:r>
        </a:p>
      </dgm:t>
    </dgm:pt>
    <dgm:pt modelId="{8318821E-B3C2-433F-BCCF-544D10071343}" type="parTrans" cxnId="{F89E797A-78E2-4A8E-8668-D3E91FC20F0F}">
      <dgm:prSet/>
      <dgm:spPr/>
      <dgm:t>
        <a:bodyPr/>
        <a:lstStyle/>
        <a:p>
          <a:endParaRPr lang="en-CA"/>
        </a:p>
      </dgm:t>
    </dgm:pt>
    <dgm:pt modelId="{37E11E88-518E-4BDD-9309-E0846061339B}" type="sibTrans" cxnId="{F89E797A-78E2-4A8E-8668-D3E91FC20F0F}">
      <dgm:prSet/>
      <dgm:spPr/>
      <dgm:t>
        <a:bodyPr/>
        <a:lstStyle/>
        <a:p>
          <a:endParaRPr lang="en-CA"/>
        </a:p>
      </dgm:t>
    </dgm:pt>
    <dgm:pt modelId="{8559E6FE-C994-45EC-A64A-68FD09F87E1A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CA" sz="1600" i="0" kern="1200"/>
            <a:t>Include deployment with at least one pilot customer</a:t>
          </a:r>
        </a:p>
      </dgm:t>
    </dgm:pt>
    <dgm:pt modelId="{15D987AF-AC8D-47AA-8D85-13114472586A}" type="parTrans" cxnId="{B1FDF569-51D7-4C58-A756-C2C50B57879F}">
      <dgm:prSet/>
      <dgm:spPr/>
      <dgm:t>
        <a:bodyPr/>
        <a:lstStyle/>
        <a:p>
          <a:endParaRPr lang="en-CA"/>
        </a:p>
      </dgm:t>
    </dgm:pt>
    <dgm:pt modelId="{426B32A0-40CA-427C-ADEB-52073F772607}" type="sibTrans" cxnId="{B1FDF569-51D7-4C58-A756-C2C50B57879F}">
      <dgm:prSet/>
      <dgm:spPr/>
      <dgm:t>
        <a:bodyPr/>
        <a:lstStyle/>
        <a:p>
          <a:endParaRPr lang="en-CA"/>
        </a:p>
      </dgm:t>
    </dgm:pt>
    <dgm:pt modelId="{0DEDAC1F-C547-4DC5-A40F-2F17101FCB36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CA" sz="1600" i="0" kern="1200"/>
            <a:t>Project should have at least one gate that confirms technical validity and commercial viability for partners to </a:t>
          </a:r>
          <a:r>
            <a:rPr lang="en-CA" sz="1600" i="0" kern="1200">
              <a:latin typeface="+mj-lt"/>
            </a:rPr>
            <a:t>continued investment</a:t>
          </a:r>
          <a:endParaRPr lang="en-CA" sz="1600" i="0" kern="1200"/>
        </a:p>
      </dgm:t>
    </dgm:pt>
    <dgm:pt modelId="{9713B1DF-2BE8-46EB-8268-834F65D3C9ED}" type="parTrans" cxnId="{F07111A8-702A-425D-B5BD-25D1536711E9}">
      <dgm:prSet/>
      <dgm:spPr/>
      <dgm:t>
        <a:bodyPr/>
        <a:lstStyle/>
        <a:p>
          <a:endParaRPr lang="en-CA"/>
        </a:p>
      </dgm:t>
    </dgm:pt>
    <dgm:pt modelId="{1877A63D-5557-4EB3-A030-F08701C14362}" type="sibTrans" cxnId="{F07111A8-702A-425D-B5BD-25D1536711E9}">
      <dgm:prSet/>
      <dgm:spPr/>
      <dgm:t>
        <a:bodyPr/>
        <a:lstStyle/>
        <a:p>
          <a:endParaRPr lang="en-CA"/>
        </a:p>
      </dgm:t>
    </dgm:pt>
    <dgm:pt modelId="{3AE064A4-EBF4-4CE8-992E-39D17B67C7A5}">
      <dgm:prSet custT="1"/>
      <dgm:spPr/>
      <dgm:t>
        <a:bodyPr/>
        <a:lstStyle/>
        <a:p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Project Size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: $3+M in total costs</a:t>
          </a:r>
        </a:p>
      </dgm:t>
    </dgm:pt>
    <dgm:pt modelId="{3CBDC52F-C776-4489-9111-4FE6AB22D0DB}" type="parTrans" cxnId="{A1F150A8-8345-498F-9036-250F037DEBFB}">
      <dgm:prSet/>
      <dgm:spPr/>
      <dgm:t>
        <a:bodyPr/>
        <a:lstStyle/>
        <a:p>
          <a:endParaRPr lang="en-CA"/>
        </a:p>
      </dgm:t>
    </dgm:pt>
    <dgm:pt modelId="{913ECAFE-D1DB-4457-9008-3CA3571B6679}" type="sibTrans" cxnId="{A1F150A8-8345-498F-9036-250F037DEBFB}">
      <dgm:prSet/>
      <dgm:spPr/>
      <dgm:t>
        <a:bodyPr/>
        <a:lstStyle/>
        <a:p>
          <a:endParaRPr lang="en-CA"/>
        </a:p>
      </dgm:t>
    </dgm:pt>
    <dgm:pt modelId="{20E95408-9051-4769-8418-59D2DB8CFA20}">
      <dgm:prSet custT="1"/>
      <dgm:spPr/>
      <dgm:t>
        <a:bodyPr/>
        <a:lstStyle/>
        <a:p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Project Duration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: 1+ years (to end by Dec. 2025)</a:t>
          </a:r>
        </a:p>
      </dgm:t>
    </dgm:pt>
    <dgm:pt modelId="{2BD353BE-85B9-44EF-B60F-653497AD2EBD}" type="parTrans" cxnId="{255407AA-B481-4E4E-960C-EE45D4E2A075}">
      <dgm:prSet/>
      <dgm:spPr/>
      <dgm:t>
        <a:bodyPr/>
        <a:lstStyle/>
        <a:p>
          <a:endParaRPr lang="en-CA"/>
        </a:p>
      </dgm:t>
    </dgm:pt>
    <dgm:pt modelId="{322F35CA-33A2-4DDB-B19E-BD0B37A6E6E0}" type="sibTrans" cxnId="{255407AA-B481-4E4E-960C-EE45D4E2A075}">
      <dgm:prSet/>
      <dgm:spPr/>
      <dgm:t>
        <a:bodyPr/>
        <a:lstStyle/>
        <a:p>
          <a:endParaRPr lang="en-CA"/>
        </a:p>
      </dgm:t>
    </dgm:pt>
    <dgm:pt modelId="{8E6B75BD-26B4-4B38-89AA-2B499A6A74DD}">
      <dgm:prSet custT="1"/>
      <dgm:spPr/>
      <dgm:t>
        <a:bodyPr/>
        <a:lstStyle/>
        <a:p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Project Design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:</a:t>
          </a:r>
        </a:p>
      </dgm:t>
    </dgm:pt>
    <dgm:pt modelId="{4FC3E846-4C7C-4BAA-B005-D2E233D8F571}" type="parTrans" cxnId="{1595D11E-D3D0-4947-916F-B253B92A2BDE}">
      <dgm:prSet/>
      <dgm:spPr/>
      <dgm:t>
        <a:bodyPr/>
        <a:lstStyle/>
        <a:p>
          <a:endParaRPr lang="en-CA"/>
        </a:p>
      </dgm:t>
    </dgm:pt>
    <dgm:pt modelId="{3D619751-FA3F-4CC1-9126-8BC19D127490}" type="sibTrans" cxnId="{1595D11E-D3D0-4947-916F-B253B92A2BDE}">
      <dgm:prSet/>
      <dgm:spPr/>
      <dgm:t>
        <a:bodyPr/>
        <a:lstStyle/>
        <a:p>
          <a:endParaRPr lang="en-CA"/>
        </a:p>
      </dgm:t>
    </dgm:pt>
    <dgm:pt modelId="{1ADA41E9-7BA3-41BA-B8C0-5F540B26DED1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Focused on configuration and customization of AI technology solution (around TRL 7) for first time or new sector/market deployment</a:t>
          </a:r>
        </a:p>
      </dgm:t>
    </dgm:pt>
    <dgm:pt modelId="{9AE00779-BC69-40D6-BF1A-CF932D11D652}" type="parTrans" cxnId="{F10E8623-8472-4CB2-9ACD-E86B37EF3EA0}">
      <dgm:prSet/>
      <dgm:spPr/>
      <dgm:t>
        <a:bodyPr/>
        <a:lstStyle/>
        <a:p>
          <a:endParaRPr lang="en-CA"/>
        </a:p>
      </dgm:t>
    </dgm:pt>
    <dgm:pt modelId="{E1B83A87-F9EC-4906-A3AF-F9CB28BAF2CD}" type="sibTrans" cxnId="{F10E8623-8472-4CB2-9ACD-E86B37EF3EA0}">
      <dgm:prSet/>
      <dgm:spPr/>
      <dgm:t>
        <a:bodyPr/>
        <a:lstStyle/>
        <a:p>
          <a:endParaRPr lang="en-CA"/>
        </a:p>
      </dgm:t>
    </dgm:pt>
    <dgm:pt modelId="{47CB80AA-72B0-4FD7-AAE7-5A3D8BB3EFE6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CA" sz="1600" b="1" i="0" kern="1200" dirty="0"/>
            <a:t>Project Duration</a:t>
          </a:r>
          <a:r>
            <a:rPr lang="en-CA" sz="1600" i="0" kern="1200" dirty="0"/>
            <a:t>: 3+ years (to end by Dec. 2027)</a:t>
          </a:r>
        </a:p>
      </dgm:t>
    </dgm:pt>
    <dgm:pt modelId="{3AD2C631-703C-4EDA-B65C-60DCFDB775C0}" type="parTrans" cxnId="{51BB2770-C965-47F2-AB41-F1F436340CD1}">
      <dgm:prSet/>
      <dgm:spPr/>
      <dgm:t>
        <a:bodyPr/>
        <a:lstStyle/>
        <a:p>
          <a:endParaRPr lang="en-CA"/>
        </a:p>
      </dgm:t>
    </dgm:pt>
    <dgm:pt modelId="{EF3F9AEC-AA7B-4E74-BA7F-D4765A48082C}" type="sibTrans" cxnId="{51BB2770-C965-47F2-AB41-F1F436340CD1}">
      <dgm:prSet/>
      <dgm:spPr/>
      <dgm:t>
        <a:bodyPr/>
        <a:lstStyle/>
        <a:p>
          <a:endParaRPr lang="en-CA"/>
        </a:p>
      </dgm:t>
    </dgm:pt>
    <dgm:pt modelId="{8E6B1A24-4EAC-4F32-9468-9D3CE8D2F75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Include work related to “Proof of Value” e.g. feasibility studies, evaluation, etc. </a:t>
          </a:r>
        </a:p>
      </dgm:t>
    </dgm:pt>
    <dgm:pt modelId="{012B5E73-1DA4-42AB-A95D-1E9A3D4A5BA7}" type="sibTrans" cxnId="{30890BEB-09F9-44DB-9C74-2938DF4052FF}">
      <dgm:prSet/>
      <dgm:spPr/>
      <dgm:t>
        <a:bodyPr/>
        <a:lstStyle/>
        <a:p>
          <a:endParaRPr lang="en-CA"/>
        </a:p>
      </dgm:t>
    </dgm:pt>
    <dgm:pt modelId="{305AC50B-9D9E-44F3-A312-475683000FA1}" type="parTrans" cxnId="{30890BEB-09F9-44DB-9C74-2938DF4052FF}">
      <dgm:prSet/>
      <dgm:spPr/>
      <dgm:t>
        <a:bodyPr/>
        <a:lstStyle/>
        <a:p>
          <a:endParaRPr lang="en-CA"/>
        </a:p>
      </dgm:t>
    </dgm:pt>
    <dgm:pt modelId="{011B63BF-D728-4A3E-963F-C3296A11693E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200" i="0" kern="120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May include pre-defined conditions to enter a commercial agreement during or after the project. </a:t>
          </a:r>
        </a:p>
      </dgm:t>
    </dgm:pt>
    <dgm:pt modelId="{AFD5B38E-83C2-48FD-AB62-6A220FF7192F}" type="parTrans" cxnId="{F744277D-B10A-4F56-B972-501184B3D85F}">
      <dgm:prSet/>
      <dgm:spPr/>
      <dgm:t>
        <a:bodyPr/>
        <a:lstStyle/>
        <a:p>
          <a:endParaRPr lang="en-CA"/>
        </a:p>
      </dgm:t>
    </dgm:pt>
    <dgm:pt modelId="{9AB9D960-04B6-4994-B209-E6A5CC3CCE5F}" type="sibTrans" cxnId="{F744277D-B10A-4F56-B972-501184B3D85F}">
      <dgm:prSet/>
      <dgm:spPr/>
      <dgm:t>
        <a:bodyPr/>
        <a:lstStyle/>
        <a:p>
          <a:endParaRPr lang="en-CA"/>
        </a:p>
      </dgm:t>
    </dgm:pt>
    <dgm:pt modelId="{33F46563-048B-4590-A9AB-792C5D15710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May include least one gate to confirm technical validity and commercial viability for continued investment </a:t>
          </a:r>
        </a:p>
      </dgm:t>
    </dgm:pt>
    <dgm:pt modelId="{2EF8BFD3-D5B7-4BC4-9716-78A8E2C145D0}" type="parTrans" cxnId="{2AC8D137-6F3D-4517-8E8C-68690FF526E3}">
      <dgm:prSet/>
      <dgm:spPr/>
      <dgm:t>
        <a:bodyPr/>
        <a:lstStyle/>
        <a:p>
          <a:endParaRPr lang="en-CA"/>
        </a:p>
      </dgm:t>
    </dgm:pt>
    <dgm:pt modelId="{9FA26AF7-A8CF-427B-A814-0781DFBCD50B}" type="sibTrans" cxnId="{2AC8D137-6F3D-4517-8E8C-68690FF526E3}">
      <dgm:prSet/>
      <dgm:spPr/>
      <dgm:t>
        <a:bodyPr/>
        <a:lstStyle/>
        <a:p>
          <a:endParaRPr lang="en-CA"/>
        </a:p>
      </dgm:t>
    </dgm:pt>
    <dgm:pt modelId="{8FDA893F-71A5-4E38-A0A8-407291C7EE7F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CA" sz="1600" i="0" kern="1200"/>
            <a:t>Include work related to “Proof of Value” e.g. feasibility studies, evaluation, etc. </a:t>
          </a:r>
        </a:p>
      </dgm:t>
    </dgm:pt>
    <dgm:pt modelId="{34740B3B-1CE1-4CE1-AA58-EB9C23D5CD9B}" type="parTrans" cxnId="{965553D8-06E3-4BB2-B828-BAE04024E754}">
      <dgm:prSet/>
      <dgm:spPr/>
      <dgm:t>
        <a:bodyPr/>
        <a:lstStyle/>
        <a:p>
          <a:endParaRPr lang="en-CA"/>
        </a:p>
      </dgm:t>
    </dgm:pt>
    <dgm:pt modelId="{7632C6B3-1626-4D7B-9084-BF53AE631E04}" type="sibTrans" cxnId="{965553D8-06E3-4BB2-B828-BAE04024E754}">
      <dgm:prSet/>
      <dgm:spPr/>
      <dgm:t>
        <a:bodyPr/>
        <a:lstStyle/>
        <a:p>
          <a:endParaRPr lang="en-CA"/>
        </a:p>
      </dgm:t>
    </dgm:pt>
    <dgm:pt modelId="{3628BF08-4785-4037-A056-5B724869F90A}" type="pres">
      <dgm:prSet presAssocID="{A9AD46E6-BDF8-4158-AACA-3449239EECEA}" presName="linear" presStyleCnt="0">
        <dgm:presLayoutVars>
          <dgm:dir/>
          <dgm:animLvl val="lvl"/>
          <dgm:resizeHandles val="exact"/>
        </dgm:presLayoutVars>
      </dgm:prSet>
      <dgm:spPr/>
    </dgm:pt>
    <dgm:pt modelId="{A38BDB39-FC17-4680-B37E-1DA99F0F5AB5}" type="pres">
      <dgm:prSet presAssocID="{50F8E927-D5E9-473A-8393-79A10935D086}" presName="parentLin" presStyleCnt="0"/>
      <dgm:spPr/>
    </dgm:pt>
    <dgm:pt modelId="{BBAF7E52-5369-4A21-B05F-0D269F99F3EA}" type="pres">
      <dgm:prSet presAssocID="{50F8E927-D5E9-473A-8393-79A10935D086}" presName="parentLeftMargin" presStyleLbl="node1" presStyleIdx="0" presStyleCnt="2"/>
      <dgm:spPr/>
    </dgm:pt>
    <dgm:pt modelId="{3A39AC6A-183C-4911-9157-1F2203ABAD3D}" type="pres">
      <dgm:prSet presAssocID="{50F8E927-D5E9-473A-8393-79A10935D086}" presName="parentText" presStyleLbl="node1" presStyleIdx="0" presStyleCnt="2" custScaleX="142857" custScaleY="178048">
        <dgm:presLayoutVars>
          <dgm:chMax val="0"/>
          <dgm:bulletEnabled val="1"/>
        </dgm:presLayoutVars>
      </dgm:prSet>
      <dgm:spPr/>
    </dgm:pt>
    <dgm:pt modelId="{A64B9FD7-B9E5-4131-AF62-81B986FE7850}" type="pres">
      <dgm:prSet presAssocID="{50F8E927-D5E9-473A-8393-79A10935D086}" presName="negativeSpace" presStyleCnt="0"/>
      <dgm:spPr/>
    </dgm:pt>
    <dgm:pt modelId="{4E8E259C-0F60-4E2A-94A5-BFC1A845C4B5}" type="pres">
      <dgm:prSet presAssocID="{50F8E927-D5E9-473A-8393-79A10935D086}" presName="childText" presStyleLbl="conFgAcc1" presStyleIdx="0" presStyleCnt="2">
        <dgm:presLayoutVars>
          <dgm:bulletEnabled val="1"/>
        </dgm:presLayoutVars>
      </dgm:prSet>
      <dgm:spPr/>
    </dgm:pt>
    <dgm:pt modelId="{A1D65CC2-F835-4C92-9C27-85A4CFC5AF3D}" type="pres">
      <dgm:prSet presAssocID="{B7CD52C4-709A-4B8D-BFBA-8F0DC1D1DB3A}" presName="spaceBetweenRectangles" presStyleCnt="0"/>
      <dgm:spPr/>
    </dgm:pt>
    <dgm:pt modelId="{7BC9D277-A73D-400B-BDBE-7CF4B69D4ECB}" type="pres">
      <dgm:prSet presAssocID="{A3F54E15-5AFF-428B-82BF-F76CF4E14A83}" presName="parentLin" presStyleCnt="0"/>
      <dgm:spPr/>
    </dgm:pt>
    <dgm:pt modelId="{900F5019-E178-45E9-9FD1-80E23655F3B0}" type="pres">
      <dgm:prSet presAssocID="{A3F54E15-5AFF-428B-82BF-F76CF4E14A83}" presName="parentLeftMargin" presStyleLbl="node1" presStyleIdx="0" presStyleCnt="2"/>
      <dgm:spPr/>
    </dgm:pt>
    <dgm:pt modelId="{53BFCFC4-59FB-4D6A-B22E-2C0A80814518}" type="pres">
      <dgm:prSet presAssocID="{A3F54E15-5AFF-428B-82BF-F76CF4E14A83}" presName="parentText" presStyleLbl="node1" presStyleIdx="1" presStyleCnt="2" custScaleX="142857" custScaleY="188411">
        <dgm:presLayoutVars>
          <dgm:chMax val="0"/>
          <dgm:bulletEnabled val="1"/>
        </dgm:presLayoutVars>
      </dgm:prSet>
      <dgm:spPr/>
    </dgm:pt>
    <dgm:pt modelId="{57448746-EE47-4DE7-A697-2F8AA5D58928}" type="pres">
      <dgm:prSet presAssocID="{A3F54E15-5AFF-428B-82BF-F76CF4E14A83}" presName="negativeSpace" presStyleCnt="0"/>
      <dgm:spPr/>
    </dgm:pt>
    <dgm:pt modelId="{708AD3CB-1701-4BD0-AC58-0E8E34041A9B}" type="pres">
      <dgm:prSet presAssocID="{A3F54E15-5AFF-428B-82BF-F76CF4E14A8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81E6B02-33BB-4985-9DEE-5994F8B8A5F0}" srcId="{A3F54E15-5AFF-428B-82BF-F76CF4E14A83}" destId="{E6E696C5-C162-4933-B4AD-1A67C37FF53C}" srcOrd="0" destOrd="0" parTransId="{C4076400-3B54-48A2-9382-B544C9A5BBB8}" sibTransId="{A030F9AC-60BB-4054-B184-980C91EE4B6B}"/>
    <dgm:cxn modelId="{E1DE8E09-C58D-4250-BA5F-F7D343362D98}" type="presOf" srcId="{1ADA41E9-7BA3-41BA-B8C0-5F540B26DED1}" destId="{708AD3CB-1701-4BD0-AC58-0E8E34041A9B}" srcOrd="0" destOrd="4" presId="urn:microsoft.com/office/officeart/2005/8/layout/list1"/>
    <dgm:cxn modelId="{16610A0A-442D-4AFA-B66E-7C3AE6BD1A03}" type="presOf" srcId="{011B63BF-D728-4A3E-963F-C3296A11693E}" destId="{708AD3CB-1701-4BD0-AC58-0E8E34041A9B}" srcOrd="0" destOrd="6" presId="urn:microsoft.com/office/officeart/2005/8/layout/list1"/>
    <dgm:cxn modelId="{1595D11E-D3D0-4947-916F-B253B92A2BDE}" srcId="{A3F54E15-5AFF-428B-82BF-F76CF4E14A83}" destId="{8E6B75BD-26B4-4B38-89AA-2B499A6A74DD}" srcOrd="3" destOrd="0" parTransId="{4FC3E846-4C7C-4BAA-B005-D2E233D8F571}" sibTransId="{3D619751-FA3F-4CC1-9126-8BC19D127490}"/>
    <dgm:cxn modelId="{F1E23B21-8FF2-449A-AF93-D5A5BC5C1150}" type="presOf" srcId="{8E6B75BD-26B4-4B38-89AA-2B499A6A74DD}" destId="{708AD3CB-1701-4BD0-AC58-0E8E34041A9B}" srcOrd="0" destOrd="3" presId="urn:microsoft.com/office/officeart/2005/8/layout/list1"/>
    <dgm:cxn modelId="{F10E8623-8472-4CB2-9ACD-E86B37EF3EA0}" srcId="{8E6B75BD-26B4-4B38-89AA-2B499A6A74DD}" destId="{1ADA41E9-7BA3-41BA-B8C0-5F540B26DED1}" srcOrd="0" destOrd="0" parTransId="{9AE00779-BC69-40D6-BF1A-CF932D11D652}" sibTransId="{E1B83A87-F9EC-4906-A3AF-F9CB28BAF2CD}"/>
    <dgm:cxn modelId="{4C62482A-F4A6-473E-824B-B59F0850778D}" type="presOf" srcId="{A9AD46E6-BDF8-4158-AACA-3449239EECEA}" destId="{3628BF08-4785-4037-A056-5B724869F90A}" srcOrd="0" destOrd="0" presId="urn:microsoft.com/office/officeart/2005/8/layout/list1"/>
    <dgm:cxn modelId="{2AC8D137-6F3D-4517-8E8C-68690FF526E3}" srcId="{8E6B75BD-26B4-4B38-89AA-2B499A6A74DD}" destId="{33F46563-048B-4590-A9AB-792C5D157104}" srcOrd="3" destOrd="0" parTransId="{2EF8BFD3-D5B7-4BC4-9716-78A8E2C145D0}" sibTransId="{9FA26AF7-A8CF-427B-A814-0781DFBCD50B}"/>
    <dgm:cxn modelId="{D7FF9E5D-384B-459B-B041-FE207865C2E9}" srcId="{50F8E927-D5E9-473A-8393-79A10935D086}" destId="{8D2D6D29-A938-4A1D-B205-0DB2C67C15EC}" srcOrd="0" destOrd="0" parTransId="{1E65FB9D-13CC-499D-91E4-D98516CDE9FC}" sibTransId="{EB4E5717-37AC-40F0-A670-EAEA11971FA6}"/>
    <dgm:cxn modelId="{18D40964-FF42-43AA-BC06-F8F498410E60}" type="presOf" srcId="{8559E6FE-C994-45EC-A64A-68FD09F87E1A}" destId="{4E8E259C-0F60-4E2A-94A5-BFC1A845C4B5}" srcOrd="0" destOrd="5" presId="urn:microsoft.com/office/officeart/2005/8/layout/list1"/>
    <dgm:cxn modelId="{4ADB7649-1CFC-44EB-AC64-9B43FA2467AB}" type="presOf" srcId="{D974E37D-3F03-4752-8180-F02C34A716D8}" destId="{4E8E259C-0F60-4E2A-94A5-BFC1A845C4B5}" srcOrd="0" destOrd="1" presId="urn:microsoft.com/office/officeart/2005/8/layout/list1"/>
    <dgm:cxn modelId="{B1FDF569-51D7-4C58-A756-C2C50B57879F}" srcId="{178820EC-44E9-43CE-AA01-394ED38F1875}" destId="{8559E6FE-C994-45EC-A64A-68FD09F87E1A}" srcOrd="1" destOrd="0" parTransId="{15D987AF-AC8D-47AA-8D85-13114472586A}" sibTransId="{426B32A0-40CA-427C-ADEB-52073F772607}"/>
    <dgm:cxn modelId="{B300924E-CD92-442E-81D8-2CD688F3ADEE}" type="presOf" srcId="{3C21B3D2-377B-4E60-AA98-3F5ECF4C3C4A}" destId="{4E8E259C-0F60-4E2A-94A5-BFC1A845C4B5}" srcOrd="0" destOrd="4" presId="urn:microsoft.com/office/officeart/2005/8/layout/list1"/>
    <dgm:cxn modelId="{309ACB4E-A850-4C33-8BA6-BC6FD0E39FE3}" srcId="{A9AD46E6-BDF8-4158-AACA-3449239EECEA}" destId="{50F8E927-D5E9-473A-8393-79A10935D086}" srcOrd="0" destOrd="0" parTransId="{F5890CC4-9A0C-4D2B-844A-5A5AD84A20C2}" sibTransId="{B7CD52C4-709A-4B8D-BFBA-8F0DC1D1DB3A}"/>
    <dgm:cxn modelId="{51BB2770-C965-47F2-AB41-F1F436340CD1}" srcId="{50F8E927-D5E9-473A-8393-79A10935D086}" destId="{47CB80AA-72B0-4FD7-AAE7-5A3D8BB3EFE6}" srcOrd="2" destOrd="0" parTransId="{3AD2C631-703C-4EDA-B65C-60DCFDB775C0}" sibTransId="{EF3F9AEC-AA7B-4E74-BA7F-D4765A48082C}"/>
    <dgm:cxn modelId="{0CF8DA70-5B68-4B7E-8DDD-3BC16D40F123}" type="presOf" srcId="{3AE064A4-EBF4-4CE8-992E-39D17B67C7A5}" destId="{708AD3CB-1701-4BD0-AC58-0E8E34041A9B}" srcOrd="0" destOrd="1" presId="urn:microsoft.com/office/officeart/2005/8/layout/list1"/>
    <dgm:cxn modelId="{BFE94654-00DF-43CB-B191-0BF7BDD1F6EC}" type="presOf" srcId="{0DEDAC1F-C547-4DC5-A40F-2F17101FCB36}" destId="{4E8E259C-0F60-4E2A-94A5-BFC1A845C4B5}" srcOrd="0" destOrd="7" presId="urn:microsoft.com/office/officeart/2005/8/layout/list1"/>
    <dgm:cxn modelId="{07952557-6455-4FC6-AF04-3B335581F09D}" srcId="{50F8E927-D5E9-473A-8393-79A10935D086}" destId="{D974E37D-3F03-4752-8180-F02C34A716D8}" srcOrd="1" destOrd="0" parTransId="{601C28D8-92CA-43DC-B957-7C036AB02B6C}" sibTransId="{A5CDFA1E-49DA-44B0-AFF8-961DD8003B02}"/>
    <dgm:cxn modelId="{F89E797A-78E2-4A8E-8668-D3E91FC20F0F}" srcId="{178820EC-44E9-43CE-AA01-394ED38F1875}" destId="{3C21B3D2-377B-4E60-AA98-3F5ECF4C3C4A}" srcOrd="0" destOrd="0" parTransId="{8318821E-B3C2-433F-BCCF-544D10071343}" sibTransId="{37E11E88-518E-4BDD-9309-E0846061339B}"/>
    <dgm:cxn modelId="{F744277D-B10A-4F56-B972-501184B3D85F}" srcId="{8E6B75BD-26B4-4B38-89AA-2B499A6A74DD}" destId="{011B63BF-D728-4A3E-963F-C3296A11693E}" srcOrd="2" destOrd="0" parTransId="{AFD5B38E-83C2-48FD-AB62-6A220FF7192F}" sibTransId="{9AB9D960-04B6-4994-B209-E6A5CC3CCE5F}"/>
    <dgm:cxn modelId="{A75C368D-0CE8-4660-A872-369A2AF48249}" type="presOf" srcId="{8D2D6D29-A938-4A1D-B205-0DB2C67C15EC}" destId="{4E8E259C-0F60-4E2A-94A5-BFC1A845C4B5}" srcOrd="0" destOrd="0" presId="urn:microsoft.com/office/officeart/2005/8/layout/list1"/>
    <dgm:cxn modelId="{44F79692-D9FE-4A3C-8A3F-337DF9185783}" type="presOf" srcId="{E6E696C5-C162-4933-B4AD-1A67C37FF53C}" destId="{708AD3CB-1701-4BD0-AC58-0E8E34041A9B}" srcOrd="0" destOrd="0" presId="urn:microsoft.com/office/officeart/2005/8/layout/list1"/>
    <dgm:cxn modelId="{D1D23C9C-B76F-4358-8C65-B116859726DC}" type="presOf" srcId="{50F8E927-D5E9-473A-8393-79A10935D086}" destId="{BBAF7E52-5369-4A21-B05F-0D269F99F3EA}" srcOrd="0" destOrd="0" presId="urn:microsoft.com/office/officeart/2005/8/layout/list1"/>
    <dgm:cxn modelId="{6EFFAD9F-7BA7-4E52-91E2-64B39CEAB4B2}" type="presOf" srcId="{A3F54E15-5AFF-428B-82BF-F76CF4E14A83}" destId="{53BFCFC4-59FB-4D6A-B22E-2C0A80814518}" srcOrd="1" destOrd="0" presId="urn:microsoft.com/office/officeart/2005/8/layout/list1"/>
    <dgm:cxn modelId="{32B6ABA4-47E1-45AB-BCE6-CD2198FD9DA4}" type="presOf" srcId="{50F8E927-D5E9-473A-8393-79A10935D086}" destId="{3A39AC6A-183C-4911-9157-1F2203ABAD3D}" srcOrd="1" destOrd="0" presId="urn:microsoft.com/office/officeart/2005/8/layout/list1"/>
    <dgm:cxn modelId="{7EABC7A4-29FC-41CD-B77E-34DF9B6687A0}" type="presOf" srcId="{A3F54E15-5AFF-428B-82BF-F76CF4E14A83}" destId="{900F5019-E178-45E9-9FD1-80E23655F3B0}" srcOrd="0" destOrd="0" presId="urn:microsoft.com/office/officeart/2005/8/layout/list1"/>
    <dgm:cxn modelId="{76AF9FA7-873E-4EB7-B391-280F389E0D0E}" type="presOf" srcId="{47CB80AA-72B0-4FD7-AAE7-5A3D8BB3EFE6}" destId="{4E8E259C-0F60-4E2A-94A5-BFC1A845C4B5}" srcOrd="0" destOrd="2" presId="urn:microsoft.com/office/officeart/2005/8/layout/list1"/>
    <dgm:cxn modelId="{F07111A8-702A-425D-B5BD-25D1536711E9}" srcId="{178820EC-44E9-43CE-AA01-394ED38F1875}" destId="{0DEDAC1F-C547-4DC5-A40F-2F17101FCB36}" srcOrd="3" destOrd="0" parTransId="{9713B1DF-2BE8-46EB-8268-834F65D3C9ED}" sibTransId="{1877A63D-5557-4EB3-A030-F08701C14362}"/>
    <dgm:cxn modelId="{A1F150A8-8345-498F-9036-250F037DEBFB}" srcId="{A3F54E15-5AFF-428B-82BF-F76CF4E14A83}" destId="{3AE064A4-EBF4-4CE8-992E-39D17B67C7A5}" srcOrd="1" destOrd="0" parTransId="{3CBDC52F-C776-4489-9111-4FE6AB22D0DB}" sibTransId="{913ECAFE-D1DB-4457-9008-3CA3571B6679}"/>
    <dgm:cxn modelId="{255407AA-B481-4E4E-960C-EE45D4E2A075}" srcId="{A3F54E15-5AFF-428B-82BF-F76CF4E14A83}" destId="{20E95408-9051-4769-8418-59D2DB8CFA20}" srcOrd="2" destOrd="0" parTransId="{2BD353BE-85B9-44EF-B60F-653497AD2EBD}" sibTransId="{322F35CA-33A2-4DDB-B19E-BD0B37A6E6E0}"/>
    <dgm:cxn modelId="{7D1033B9-54EF-4925-8097-6009D71DA7CB}" srcId="{A9AD46E6-BDF8-4158-AACA-3449239EECEA}" destId="{A3F54E15-5AFF-428B-82BF-F76CF4E14A83}" srcOrd="1" destOrd="0" parTransId="{34649839-B31C-4495-86C1-9DEA9387BEE2}" sibTransId="{BA829979-4979-42FC-AE6C-51BEDC9F8F5A}"/>
    <dgm:cxn modelId="{A44A98BC-EAB8-4C9C-86CD-824B7B351E01}" type="presOf" srcId="{8E6B1A24-4EAC-4F32-9468-9D3CE8D2F754}" destId="{708AD3CB-1701-4BD0-AC58-0E8E34041A9B}" srcOrd="0" destOrd="5" presId="urn:microsoft.com/office/officeart/2005/8/layout/list1"/>
    <dgm:cxn modelId="{199015BE-903F-4D0D-AE98-B240FBF739B4}" type="presOf" srcId="{8FDA893F-71A5-4E38-A0A8-407291C7EE7F}" destId="{4E8E259C-0F60-4E2A-94A5-BFC1A845C4B5}" srcOrd="0" destOrd="6" presId="urn:microsoft.com/office/officeart/2005/8/layout/list1"/>
    <dgm:cxn modelId="{40723ECF-4AD1-4815-9A38-1999046F6BE6}" srcId="{50F8E927-D5E9-473A-8393-79A10935D086}" destId="{178820EC-44E9-43CE-AA01-394ED38F1875}" srcOrd="3" destOrd="0" parTransId="{09B014AB-7FB9-42D6-8B89-97A393B80D4D}" sibTransId="{3206B341-DE4F-430B-BB85-425B8F6845F5}"/>
    <dgm:cxn modelId="{965553D8-06E3-4BB2-B828-BAE04024E754}" srcId="{178820EC-44E9-43CE-AA01-394ED38F1875}" destId="{8FDA893F-71A5-4E38-A0A8-407291C7EE7F}" srcOrd="2" destOrd="0" parTransId="{34740B3B-1CE1-4CE1-AA58-EB9C23D5CD9B}" sibTransId="{7632C6B3-1626-4D7B-9084-BF53AE631E04}"/>
    <dgm:cxn modelId="{6C3BE8E4-C388-4FAF-8E85-361139A4DBA2}" type="presOf" srcId="{20E95408-9051-4769-8418-59D2DB8CFA20}" destId="{708AD3CB-1701-4BD0-AC58-0E8E34041A9B}" srcOrd="0" destOrd="2" presId="urn:microsoft.com/office/officeart/2005/8/layout/list1"/>
    <dgm:cxn modelId="{30890BEB-09F9-44DB-9C74-2938DF4052FF}" srcId="{8E6B75BD-26B4-4B38-89AA-2B499A6A74DD}" destId="{8E6B1A24-4EAC-4F32-9468-9D3CE8D2F754}" srcOrd="1" destOrd="0" parTransId="{305AC50B-9D9E-44F3-A312-475683000FA1}" sibTransId="{012B5E73-1DA4-42AB-A95D-1E9A3D4A5BA7}"/>
    <dgm:cxn modelId="{8126FCF1-E6B4-4482-BA02-8B8DBB49C1A4}" type="presOf" srcId="{33F46563-048B-4590-A9AB-792C5D157104}" destId="{708AD3CB-1701-4BD0-AC58-0E8E34041A9B}" srcOrd="0" destOrd="7" presId="urn:microsoft.com/office/officeart/2005/8/layout/list1"/>
    <dgm:cxn modelId="{13DA93F7-7617-4594-B145-42D639E25760}" type="presOf" srcId="{178820EC-44E9-43CE-AA01-394ED38F1875}" destId="{4E8E259C-0F60-4E2A-94A5-BFC1A845C4B5}" srcOrd="0" destOrd="3" presId="urn:microsoft.com/office/officeart/2005/8/layout/list1"/>
    <dgm:cxn modelId="{7699A1DB-3032-4C9A-AAFD-10F164AB7E17}" type="presParOf" srcId="{3628BF08-4785-4037-A056-5B724869F90A}" destId="{A38BDB39-FC17-4680-B37E-1DA99F0F5AB5}" srcOrd="0" destOrd="0" presId="urn:microsoft.com/office/officeart/2005/8/layout/list1"/>
    <dgm:cxn modelId="{23D5ED5A-8ED6-4B7A-9003-EF61D84AF9E0}" type="presParOf" srcId="{A38BDB39-FC17-4680-B37E-1DA99F0F5AB5}" destId="{BBAF7E52-5369-4A21-B05F-0D269F99F3EA}" srcOrd="0" destOrd="0" presId="urn:microsoft.com/office/officeart/2005/8/layout/list1"/>
    <dgm:cxn modelId="{C2022CF2-8A47-4D7F-AF93-61445F870512}" type="presParOf" srcId="{A38BDB39-FC17-4680-B37E-1DA99F0F5AB5}" destId="{3A39AC6A-183C-4911-9157-1F2203ABAD3D}" srcOrd="1" destOrd="0" presId="urn:microsoft.com/office/officeart/2005/8/layout/list1"/>
    <dgm:cxn modelId="{B9A8EC06-B7DE-4DFC-8759-DB55CBC82E09}" type="presParOf" srcId="{3628BF08-4785-4037-A056-5B724869F90A}" destId="{A64B9FD7-B9E5-4131-AF62-81B986FE7850}" srcOrd="1" destOrd="0" presId="urn:microsoft.com/office/officeart/2005/8/layout/list1"/>
    <dgm:cxn modelId="{449A9BEC-FF5C-4995-BC3F-4E4FC8B38670}" type="presParOf" srcId="{3628BF08-4785-4037-A056-5B724869F90A}" destId="{4E8E259C-0F60-4E2A-94A5-BFC1A845C4B5}" srcOrd="2" destOrd="0" presId="urn:microsoft.com/office/officeart/2005/8/layout/list1"/>
    <dgm:cxn modelId="{9C6EA1B3-C372-4F50-9BAD-8C648F346AAA}" type="presParOf" srcId="{3628BF08-4785-4037-A056-5B724869F90A}" destId="{A1D65CC2-F835-4C92-9C27-85A4CFC5AF3D}" srcOrd="3" destOrd="0" presId="urn:microsoft.com/office/officeart/2005/8/layout/list1"/>
    <dgm:cxn modelId="{1C6B198B-E96E-40F5-AB11-9B04C80176F6}" type="presParOf" srcId="{3628BF08-4785-4037-A056-5B724869F90A}" destId="{7BC9D277-A73D-400B-BDBE-7CF4B69D4ECB}" srcOrd="4" destOrd="0" presId="urn:microsoft.com/office/officeart/2005/8/layout/list1"/>
    <dgm:cxn modelId="{338CC597-EAC4-460B-AC27-08C1AE60C746}" type="presParOf" srcId="{7BC9D277-A73D-400B-BDBE-7CF4B69D4ECB}" destId="{900F5019-E178-45E9-9FD1-80E23655F3B0}" srcOrd="0" destOrd="0" presId="urn:microsoft.com/office/officeart/2005/8/layout/list1"/>
    <dgm:cxn modelId="{D5AEE5F6-7E39-4F67-8F24-9D0F58AA9895}" type="presParOf" srcId="{7BC9D277-A73D-400B-BDBE-7CF4B69D4ECB}" destId="{53BFCFC4-59FB-4D6A-B22E-2C0A80814518}" srcOrd="1" destOrd="0" presId="urn:microsoft.com/office/officeart/2005/8/layout/list1"/>
    <dgm:cxn modelId="{103DCD00-1B90-4B31-836F-1139331592E0}" type="presParOf" srcId="{3628BF08-4785-4037-A056-5B724869F90A}" destId="{57448746-EE47-4DE7-A697-2F8AA5D58928}" srcOrd="5" destOrd="0" presId="urn:microsoft.com/office/officeart/2005/8/layout/list1"/>
    <dgm:cxn modelId="{8190B751-A312-4B75-A514-5E7FB4791B24}" type="presParOf" srcId="{3628BF08-4785-4037-A056-5B724869F90A}" destId="{708AD3CB-1701-4BD0-AC58-0E8E34041A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C37DE8-395E-47CF-8BBB-DA13E0123875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67910F50-2E28-4D1B-9D32-09F29F3572B5}">
      <dgm:prSet phldrT="[Text]"/>
      <dgm:spPr/>
      <dgm:t>
        <a:bodyPr/>
        <a:lstStyle/>
        <a:p>
          <a:r>
            <a:rPr lang="en-US" b="0" i="0"/>
            <a:t>Digital solutions to support the resiliency and sustainability of health care systems and advance health care</a:t>
          </a:r>
          <a:endParaRPr lang="en-CA"/>
        </a:p>
      </dgm:t>
    </dgm:pt>
    <dgm:pt modelId="{B5A2EF7B-4FE7-4C67-B700-98A257F1E93C}" type="parTrans" cxnId="{B96FD786-B377-4EC1-A0FF-1163E659B7A0}">
      <dgm:prSet/>
      <dgm:spPr/>
      <dgm:t>
        <a:bodyPr/>
        <a:lstStyle/>
        <a:p>
          <a:endParaRPr lang="en-CA"/>
        </a:p>
      </dgm:t>
    </dgm:pt>
    <dgm:pt modelId="{A20C6BF2-499C-4F3F-BAA8-3DD18CAF495F}" type="sibTrans" cxnId="{B96FD786-B377-4EC1-A0FF-1163E659B7A0}">
      <dgm:prSet/>
      <dgm:spPr/>
      <dgm:t>
        <a:bodyPr/>
        <a:lstStyle/>
        <a:p>
          <a:endParaRPr lang="en-CA"/>
        </a:p>
      </dgm:t>
    </dgm:pt>
    <dgm:pt modelId="{1A36B941-116A-4824-A23A-B4BA8369747A}">
      <dgm:prSet phldrT="[Text]"/>
      <dgm:spPr/>
      <dgm:t>
        <a:bodyPr/>
        <a:lstStyle/>
        <a:p>
          <a:pPr defTabSz="666750">
            <a:spcAft>
              <a:spcPts val="1200"/>
            </a:spcAft>
          </a:pPr>
          <a:r>
            <a:rPr lang="en-US" b="1" i="0"/>
            <a:t>Better access to health care: </a:t>
          </a:r>
          <a:r>
            <a:rPr lang="en-US" b="0" i="0"/>
            <a:t>enable people to confidently manage their health and wellness at home and in their communities.</a:t>
          </a:r>
          <a:endParaRPr lang="en-CA"/>
        </a:p>
      </dgm:t>
    </dgm:pt>
    <dgm:pt modelId="{92D298BD-D663-46B8-8DAF-5B539CF7B2C3}" type="parTrans" cxnId="{C2265BD6-9876-466E-88B4-512F0F84405D}">
      <dgm:prSet/>
      <dgm:spPr/>
      <dgm:t>
        <a:bodyPr/>
        <a:lstStyle/>
        <a:p>
          <a:endParaRPr lang="en-CA"/>
        </a:p>
      </dgm:t>
    </dgm:pt>
    <dgm:pt modelId="{21E196D8-F710-40DD-B782-6F9BA3409033}" type="sibTrans" cxnId="{C2265BD6-9876-466E-88B4-512F0F84405D}">
      <dgm:prSet/>
      <dgm:spPr/>
      <dgm:t>
        <a:bodyPr/>
        <a:lstStyle/>
        <a:p>
          <a:endParaRPr lang="en-CA"/>
        </a:p>
      </dgm:t>
    </dgm:pt>
    <dgm:pt modelId="{ED040981-E473-4C6D-9F92-AA06690BF4B2}">
      <dgm:prSet phldrT="[Text]"/>
      <dgm:spPr/>
      <dgm:t>
        <a:bodyPr/>
        <a:lstStyle/>
        <a:p>
          <a:r>
            <a:rPr lang="en-US" b="0" i="0"/>
            <a:t>Digital solutions to support environmental health and strengthen the natural resources sector to succeed in a prosperous, low carbon economy. </a:t>
          </a:r>
          <a:endParaRPr lang="en-CA"/>
        </a:p>
      </dgm:t>
    </dgm:pt>
    <dgm:pt modelId="{E29387F6-EEC4-463D-8695-5C9DB1CAEADC}" type="parTrans" cxnId="{74B737C7-1B08-4EB3-B26D-9D38DCC40B60}">
      <dgm:prSet/>
      <dgm:spPr/>
      <dgm:t>
        <a:bodyPr/>
        <a:lstStyle/>
        <a:p>
          <a:endParaRPr lang="en-CA"/>
        </a:p>
      </dgm:t>
    </dgm:pt>
    <dgm:pt modelId="{F23CBB69-28A7-40AB-9FA7-EB271C81EC7C}" type="sibTrans" cxnId="{74B737C7-1B08-4EB3-B26D-9D38DCC40B60}">
      <dgm:prSet/>
      <dgm:spPr/>
      <dgm:t>
        <a:bodyPr/>
        <a:lstStyle/>
        <a:p>
          <a:endParaRPr lang="en-CA"/>
        </a:p>
      </dgm:t>
    </dgm:pt>
    <dgm:pt modelId="{D3E44E81-6614-4312-AD87-21802BDBCE62}">
      <dgm:prSet/>
      <dgm:spPr/>
      <dgm:t>
        <a:bodyPr/>
        <a:lstStyle/>
        <a:p>
          <a:pPr>
            <a:spcAft>
              <a:spcPts val="1200"/>
            </a:spcAft>
          </a:pPr>
          <a:r>
            <a:rPr lang="en-US" b="1" i="0"/>
            <a:t>Sustainable, low impact mining: </a:t>
          </a:r>
          <a:r>
            <a:rPr lang="en-US" b="0" i="0"/>
            <a:t>reduce the generation of waste and large tailings. Identify and address environmental impacts, lower investment costs, and improve the identification, extraction and processing of critical minerals. </a:t>
          </a:r>
          <a:endParaRPr lang="en-CA"/>
        </a:p>
      </dgm:t>
    </dgm:pt>
    <dgm:pt modelId="{CE2F6814-CCC5-4D6E-9826-255C41774419}" type="parTrans" cxnId="{3BF3DBAD-6EB9-43F8-A230-EDF37E28142B}">
      <dgm:prSet/>
      <dgm:spPr/>
      <dgm:t>
        <a:bodyPr/>
        <a:lstStyle/>
        <a:p>
          <a:endParaRPr lang="en-CA"/>
        </a:p>
      </dgm:t>
    </dgm:pt>
    <dgm:pt modelId="{DA1CF9D9-A935-4686-B498-2B8A2761E065}" type="sibTrans" cxnId="{3BF3DBAD-6EB9-43F8-A230-EDF37E28142B}">
      <dgm:prSet/>
      <dgm:spPr/>
      <dgm:t>
        <a:bodyPr/>
        <a:lstStyle/>
        <a:p>
          <a:endParaRPr lang="en-CA"/>
        </a:p>
      </dgm:t>
    </dgm:pt>
    <dgm:pt modelId="{ACD12B85-7BB2-4E77-A8F7-C01532D96033}">
      <dgm:prSet/>
      <dgm:spPr/>
      <dgm:t>
        <a:bodyPr/>
        <a:lstStyle/>
        <a:p>
          <a:pPr>
            <a:spcAft>
              <a:spcPts val="1200"/>
            </a:spcAft>
          </a:pPr>
          <a:r>
            <a:rPr lang="en-US" b="1" i="0"/>
            <a:t>Regenerative agriculture supply chains: </a:t>
          </a:r>
          <a:r>
            <a:rPr lang="en-US" b="0" i="0"/>
            <a:t>advance food security, improve yield and optimize logistics while promoting plant vigor, biological diversity, pest and disease control, and soil as an asset for the natural sequestration of carbon dioxide.  </a:t>
          </a:r>
          <a:endParaRPr lang="en-CA"/>
        </a:p>
      </dgm:t>
    </dgm:pt>
    <dgm:pt modelId="{3902ED76-1E8E-4FED-9EBF-04D96E8AB01C}" type="parTrans" cxnId="{BDC2F2AF-80CE-454A-81D3-441635557A1D}">
      <dgm:prSet/>
      <dgm:spPr/>
      <dgm:t>
        <a:bodyPr/>
        <a:lstStyle/>
        <a:p>
          <a:endParaRPr lang="en-CA"/>
        </a:p>
      </dgm:t>
    </dgm:pt>
    <dgm:pt modelId="{DA93C871-A3A3-4DB8-895A-CF7D17623472}" type="sibTrans" cxnId="{BDC2F2AF-80CE-454A-81D3-441635557A1D}">
      <dgm:prSet/>
      <dgm:spPr/>
      <dgm:t>
        <a:bodyPr/>
        <a:lstStyle/>
        <a:p>
          <a:endParaRPr lang="en-CA"/>
        </a:p>
      </dgm:t>
    </dgm:pt>
    <dgm:pt modelId="{CE3FD160-5D4F-4D1D-997D-CBF43022416A}">
      <dgm:prSet/>
      <dgm:spPr/>
      <dgm:t>
        <a:bodyPr/>
        <a:lstStyle/>
        <a:p>
          <a:pPr>
            <a:spcAft>
              <a:spcPts val="1200"/>
            </a:spcAft>
          </a:pPr>
          <a:r>
            <a:rPr lang="en-US" b="1" i="0"/>
            <a:t>Resilient forestry: </a:t>
          </a:r>
          <a:r>
            <a:rPr lang="en-US" b="0" i="0"/>
            <a:t>effectively manage and optimize forestry assets, supply chain operations, and the ecological health of forests, including its critical role in carbon sequestration.</a:t>
          </a:r>
          <a:endParaRPr lang="en-CA"/>
        </a:p>
      </dgm:t>
    </dgm:pt>
    <dgm:pt modelId="{F7FE07D3-7FE9-4B0D-93FB-51DD005F028A}" type="parTrans" cxnId="{F76053CD-CB28-46FF-B7D8-ACC53C781AAB}">
      <dgm:prSet/>
      <dgm:spPr/>
      <dgm:t>
        <a:bodyPr/>
        <a:lstStyle/>
        <a:p>
          <a:endParaRPr lang="en-CA"/>
        </a:p>
      </dgm:t>
    </dgm:pt>
    <dgm:pt modelId="{8B967F2A-473D-4150-90D0-83155D7814CE}" type="sibTrans" cxnId="{F76053CD-CB28-46FF-B7D8-ACC53C781AAB}">
      <dgm:prSet/>
      <dgm:spPr/>
      <dgm:t>
        <a:bodyPr/>
        <a:lstStyle/>
        <a:p>
          <a:endParaRPr lang="en-CA"/>
        </a:p>
      </dgm:t>
    </dgm:pt>
    <dgm:pt modelId="{A26460D0-8FAD-4075-AFC4-C2656CE632AB}">
      <dgm:prSet phldrT="[Text]"/>
      <dgm:spPr/>
      <dgm:t>
        <a:bodyPr/>
        <a:lstStyle/>
        <a:p>
          <a:pPr defTabSz="666750">
            <a:spcAft>
              <a:spcPts val="1200"/>
            </a:spcAft>
          </a:pPr>
          <a:r>
            <a:rPr lang="en-US" b="1" i="0" dirty="0"/>
            <a:t>Improved outcomes</a:t>
          </a:r>
          <a:r>
            <a:rPr lang="en-US" b="0" i="0" dirty="0"/>
            <a:t>: support patients, families and caregivers &amp; clinicians to deliver diagnostic results, adhere to high-quality standards of care, and facilitate the best treatment and care plans. </a:t>
          </a:r>
          <a:endParaRPr lang="en-CA" dirty="0"/>
        </a:p>
      </dgm:t>
    </dgm:pt>
    <dgm:pt modelId="{308F915F-7DDD-44E8-8CC3-A067B8F7EF8A}" type="parTrans" cxnId="{DD372A82-CADA-40A3-A653-7406212A7711}">
      <dgm:prSet/>
      <dgm:spPr/>
      <dgm:t>
        <a:bodyPr/>
        <a:lstStyle/>
        <a:p>
          <a:endParaRPr lang="en-CA"/>
        </a:p>
      </dgm:t>
    </dgm:pt>
    <dgm:pt modelId="{F3363808-E62D-4345-A73C-F83BE3B51CF8}" type="sibTrans" cxnId="{DD372A82-CADA-40A3-A653-7406212A7711}">
      <dgm:prSet/>
      <dgm:spPr/>
      <dgm:t>
        <a:bodyPr/>
        <a:lstStyle/>
        <a:p>
          <a:endParaRPr lang="en-CA"/>
        </a:p>
      </dgm:t>
    </dgm:pt>
    <dgm:pt modelId="{0E2A1670-3237-41DE-B59A-8885E518F206}">
      <dgm:prSet phldrT="[Text]"/>
      <dgm:spPr/>
      <dgm:t>
        <a:bodyPr/>
        <a:lstStyle/>
        <a:p>
          <a:pPr defTabSz="666750">
            <a:spcAft>
              <a:spcPts val="1200"/>
            </a:spcAft>
          </a:pPr>
          <a:r>
            <a:rPr lang="en-US" b="1" i="0"/>
            <a:t>Achieving more sustainable healthcare systems: </a:t>
          </a:r>
          <a:r>
            <a:rPr lang="en-US" b="0" i="0"/>
            <a:t>reduce administrative burden, decrease costs and eliminate duplication, and improve data sharing and interoperability to facilitate integrated and coordinated patient-centered care.</a:t>
          </a:r>
          <a:endParaRPr lang="en-CA"/>
        </a:p>
      </dgm:t>
    </dgm:pt>
    <dgm:pt modelId="{AD170183-68D3-4FDD-A7D3-12796A59D54A}" type="parTrans" cxnId="{AE959017-8A22-4F70-8BE2-CB985B36F3BB}">
      <dgm:prSet/>
      <dgm:spPr/>
      <dgm:t>
        <a:bodyPr/>
        <a:lstStyle/>
        <a:p>
          <a:endParaRPr lang="en-CA"/>
        </a:p>
      </dgm:t>
    </dgm:pt>
    <dgm:pt modelId="{D055FF2A-77C2-4BA8-87F7-9A6B7CF9BB32}" type="sibTrans" cxnId="{AE959017-8A22-4F70-8BE2-CB985B36F3BB}">
      <dgm:prSet/>
      <dgm:spPr/>
      <dgm:t>
        <a:bodyPr/>
        <a:lstStyle/>
        <a:p>
          <a:endParaRPr lang="en-CA"/>
        </a:p>
      </dgm:t>
    </dgm:pt>
    <dgm:pt modelId="{0F6A303D-CC91-48EE-8547-923E61C86E1E}" type="pres">
      <dgm:prSet presAssocID="{C8C37DE8-395E-47CF-8BBB-DA13E0123875}" presName="Name0" presStyleCnt="0">
        <dgm:presLayoutVars>
          <dgm:dir/>
          <dgm:animLvl val="lvl"/>
          <dgm:resizeHandles val="exact"/>
        </dgm:presLayoutVars>
      </dgm:prSet>
      <dgm:spPr/>
    </dgm:pt>
    <dgm:pt modelId="{7476E571-7920-4693-BE09-51D7DA591ACE}" type="pres">
      <dgm:prSet presAssocID="{67910F50-2E28-4D1B-9D32-09F29F3572B5}" presName="composite" presStyleCnt="0"/>
      <dgm:spPr/>
    </dgm:pt>
    <dgm:pt modelId="{4FA37F0E-D431-4EED-8998-DC486E89C9AE}" type="pres">
      <dgm:prSet presAssocID="{67910F50-2E28-4D1B-9D32-09F29F3572B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8660A36-65D8-4ED4-8245-2B518819ACC6}" type="pres">
      <dgm:prSet presAssocID="{67910F50-2E28-4D1B-9D32-09F29F3572B5}" presName="desTx" presStyleLbl="alignAccFollowNode1" presStyleIdx="0" presStyleCnt="2">
        <dgm:presLayoutVars>
          <dgm:bulletEnabled val="1"/>
        </dgm:presLayoutVars>
      </dgm:prSet>
      <dgm:spPr/>
    </dgm:pt>
    <dgm:pt modelId="{72821E45-FFA0-4E5D-A3E9-1BAC2D0EBB2B}" type="pres">
      <dgm:prSet presAssocID="{A20C6BF2-499C-4F3F-BAA8-3DD18CAF495F}" presName="space" presStyleCnt="0"/>
      <dgm:spPr/>
    </dgm:pt>
    <dgm:pt modelId="{AFA7981E-948F-4300-83DA-35C5B5274614}" type="pres">
      <dgm:prSet presAssocID="{ED040981-E473-4C6D-9F92-AA06690BF4B2}" presName="composite" presStyleCnt="0"/>
      <dgm:spPr/>
    </dgm:pt>
    <dgm:pt modelId="{14BDB7EB-37E0-4541-8843-7364DC497A29}" type="pres">
      <dgm:prSet presAssocID="{ED040981-E473-4C6D-9F92-AA06690BF4B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AFC1748-A966-4C86-82DF-A0FFCAB1AEEC}" type="pres">
      <dgm:prSet presAssocID="{ED040981-E473-4C6D-9F92-AA06690BF4B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E959017-8A22-4F70-8BE2-CB985B36F3BB}" srcId="{67910F50-2E28-4D1B-9D32-09F29F3572B5}" destId="{0E2A1670-3237-41DE-B59A-8885E518F206}" srcOrd="2" destOrd="0" parTransId="{AD170183-68D3-4FDD-A7D3-12796A59D54A}" sibTransId="{D055FF2A-77C2-4BA8-87F7-9A6B7CF9BB32}"/>
    <dgm:cxn modelId="{024ABC34-5F64-4486-9DEB-E461D387863E}" type="presOf" srcId="{ED040981-E473-4C6D-9F92-AA06690BF4B2}" destId="{14BDB7EB-37E0-4541-8843-7364DC497A29}" srcOrd="0" destOrd="0" presId="urn:microsoft.com/office/officeart/2005/8/layout/hList1"/>
    <dgm:cxn modelId="{BB91C53A-A96B-41DB-A5B7-C987A822D4A0}" type="presOf" srcId="{CE3FD160-5D4F-4D1D-997D-CBF43022416A}" destId="{EAFC1748-A966-4C86-82DF-A0FFCAB1AEEC}" srcOrd="0" destOrd="2" presId="urn:microsoft.com/office/officeart/2005/8/layout/hList1"/>
    <dgm:cxn modelId="{87085C41-4764-4A8A-8C51-C5B0D06F3596}" type="presOf" srcId="{67910F50-2E28-4D1B-9D32-09F29F3572B5}" destId="{4FA37F0E-D431-4EED-8998-DC486E89C9AE}" srcOrd="0" destOrd="0" presId="urn:microsoft.com/office/officeart/2005/8/layout/hList1"/>
    <dgm:cxn modelId="{20868E6A-D901-469F-B68F-E0D6AC25013F}" type="presOf" srcId="{A26460D0-8FAD-4075-AFC4-C2656CE632AB}" destId="{68660A36-65D8-4ED4-8245-2B518819ACC6}" srcOrd="0" destOrd="1" presId="urn:microsoft.com/office/officeart/2005/8/layout/hList1"/>
    <dgm:cxn modelId="{DD372A82-CADA-40A3-A653-7406212A7711}" srcId="{67910F50-2E28-4D1B-9D32-09F29F3572B5}" destId="{A26460D0-8FAD-4075-AFC4-C2656CE632AB}" srcOrd="1" destOrd="0" parTransId="{308F915F-7DDD-44E8-8CC3-A067B8F7EF8A}" sibTransId="{F3363808-E62D-4345-A73C-F83BE3B51CF8}"/>
    <dgm:cxn modelId="{2A96F183-1E4F-4F48-A5A4-7D10F85594B5}" type="presOf" srcId="{ACD12B85-7BB2-4E77-A8F7-C01532D96033}" destId="{EAFC1748-A966-4C86-82DF-A0FFCAB1AEEC}" srcOrd="0" destOrd="1" presId="urn:microsoft.com/office/officeart/2005/8/layout/hList1"/>
    <dgm:cxn modelId="{B96FD786-B377-4EC1-A0FF-1163E659B7A0}" srcId="{C8C37DE8-395E-47CF-8BBB-DA13E0123875}" destId="{67910F50-2E28-4D1B-9D32-09F29F3572B5}" srcOrd="0" destOrd="0" parTransId="{B5A2EF7B-4FE7-4C67-B700-98A257F1E93C}" sibTransId="{A20C6BF2-499C-4F3F-BAA8-3DD18CAF495F}"/>
    <dgm:cxn modelId="{8E2B438F-1840-477F-929C-DBE190E94C25}" type="presOf" srcId="{0E2A1670-3237-41DE-B59A-8885E518F206}" destId="{68660A36-65D8-4ED4-8245-2B518819ACC6}" srcOrd="0" destOrd="2" presId="urn:microsoft.com/office/officeart/2005/8/layout/hList1"/>
    <dgm:cxn modelId="{4661AF9E-1DDC-4283-BDC9-A84689552051}" type="presOf" srcId="{C8C37DE8-395E-47CF-8BBB-DA13E0123875}" destId="{0F6A303D-CC91-48EE-8547-923E61C86E1E}" srcOrd="0" destOrd="0" presId="urn:microsoft.com/office/officeart/2005/8/layout/hList1"/>
    <dgm:cxn modelId="{3BF3DBAD-6EB9-43F8-A230-EDF37E28142B}" srcId="{ED040981-E473-4C6D-9F92-AA06690BF4B2}" destId="{D3E44E81-6614-4312-AD87-21802BDBCE62}" srcOrd="0" destOrd="0" parTransId="{CE2F6814-CCC5-4D6E-9826-255C41774419}" sibTransId="{DA1CF9D9-A935-4686-B498-2B8A2761E065}"/>
    <dgm:cxn modelId="{BDC2F2AF-80CE-454A-81D3-441635557A1D}" srcId="{ED040981-E473-4C6D-9F92-AA06690BF4B2}" destId="{ACD12B85-7BB2-4E77-A8F7-C01532D96033}" srcOrd="1" destOrd="0" parTransId="{3902ED76-1E8E-4FED-9EBF-04D96E8AB01C}" sibTransId="{DA93C871-A3A3-4DB8-895A-CF7D17623472}"/>
    <dgm:cxn modelId="{AF6044BF-EA2A-4818-A83B-4C1533FD7702}" type="presOf" srcId="{D3E44E81-6614-4312-AD87-21802BDBCE62}" destId="{EAFC1748-A966-4C86-82DF-A0FFCAB1AEEC}" srcOrd="0" destOrd="0" presId="urn:microsoft.com/office/officeart/2005/8/layout/hList1"/>
    <dgm:cxn modelId="{74B737C7-1B08-4EB3-B26D-9D38DCC40B60}" srcId="{C8C37DE8-395E-47CF-8BBB-DA13E0123875}" destId="{ED040981-E473-4C6D-9F92-AA06690BF4B2}" srcOrd="1" destOrd="0" parTransId="{E29387F6-EEC4-463D-8695-5C9DB1CAEADC}" sibTransId="{F23CBB69-28A7-40AB-9FA7-EB271C81EC7C}"/>
    <dgm:cxn modelId="{F76053CD-CB28-46FF-B7D8-ACC53C781AAB}" srcId="{ED040981-E473-4C6D-9F92-AA06690BF4B2}" destId="{CE3FD160-5D4F-4D1D-997D-CBF43022416A}" srcOrd="2" destOrd="0" parTransId="{F7FE07D3-7FE9-4B0D-93FB-51DD005F028A}" sibTransId="{8B967F2A-473D-4150-90D0-83155D7814CE}"/>
    <dgm:cxn modelId="{C2265BD6-9876-466E-88B4-512F0F84405D}" srcId="{67910F50-2E28-4D1B-9D32-09F29F3572B5}" destId="{1A36B941-116A-4824-A23A-B4BA8369747A}" srcOrd="0" destOrd="0" parTransId="{92D298BD-D663-46B8-8DAF-5B539CF7B2C3}" sibTransId="{21E196D8-F710-40DD-B782-6F9BA3409033}"/>
    <dgm:cxn modelId="{F9E7C6DE-A167-492D-A998-FCB8064E4852}" type="presOf" srcId="{1A36B941-116A-4824-A23A-B4BA8369747A}" destId="{68660A36-65D8-4ED4-8245-2B518819ACC6}" srcOrd="0" destOrd="0" presId="urn:microsoft.com/office/officeart/2005/8/layout/hList1"/>
    <dgm:cxn modelId="{8B0A44FE-8A7B-4799-968D-7541E7EA1440}" type="presParOf" srcId="{0F6A303D-CC91-48EE-8547-923E61C86E1E}" destId="{7476E571-7920-4693-BE09-51D7DA591ACE}" srcOrd="0" destOrd="0" presId="urn:microsoft.com/office/officeart/2005/8/layout/hList1"/>
    <dgm:cxn modelId="{6D74BDE8-D7A3-45A9-8B47-CB31D1C8549B}" type="presParOf" srcId="{7476E571-7920-4693-BE09-51D7DA591ACE}" destId="{4FA37F0E-D431-4EED-8998-DC486E89C9AE}" srcOrd="0" destOrd="0" presId="urn:microsoft.com/office/officeart/2005/8/layout/hList1"/>
    <dgm:cxn modelId="{9E1D5D07-FED1-4D90-B9A2-1E84D7E895D2}" type="presParOf" srcId="{7476E571-7920-4693-BE09-51D7DA591ACE}" destId="{68660A36-65D8-4ED4-8245-2B518819ACC6}" srcOrd="1" destOrd="0" presId="urn:microsoft.com/office/officeart/2005/8/layout/hList1"/>
    <dgm:cxn modelId="{C585151F-3C40-4508-B579-A6A2477FC21B}" type="presParOf" srcId="{0F6A303D-CC91-48EE-8547-923E61C86E1E}" destId="{72821E45-FFA0-4E5D-A3E9-1BAC2D0EBB2B}" srcOrd="1" destOrd="0" presId="urn:microsoft.com/office/officeart/2005/8/layout/hList1"/>
    <dgm:cxn modelId="{2A6BE879-A905-4910-8327-24BE1D2799CC}" type="presParOf" srcId="{0F6A303D-CC91-48EE-8547-923E61C86E1E}" destId="{AFA7981E-948F-4300-83DA-35C5B5274614}" srcOrd="2" destOrd="0" presId="urn:microsoft.com/office/officeart/2005/8/layout/hList1"/>
    <dgm:cxn modelId="{38F9F099-F48C-4A1E-80A4-D3D8E5B93345}" type="presParOf" srcId="{AFA7981E-948F-4300-83DA-35C5B5274614}" destId="{14BDB7EB-37E0-4541-8843-7364DC497A29}" srcOrd="0" destOrd="0" presId="urn:microsoft.com/office/officeart/2005/8/layout/hList1"/>
    <dgm:cxn modelId="{08C0E278-7CF4-468C-AE07-8676132F6C97}" type="presParOf" srcId="{AFA7981E-948F-4300-83DA-35C5B5274614}" destId="{EAFC1748-A966-4C86-82DF-A0FFCAB1AE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D52128-C65A-4413-84AB-1E4ED0E7A52C}" type="doc">
      <dgm:prSet loTypeId="urn:microsoft.com/office/officeart/2005/8/layout/hProcess7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70BB6B1-D220-44E2-B562-FCA35A44CED6}">
      <dgm:prSet phldrT="[Text]" custT="1"/>
      <dgm:spPr/>
      <dgm:t>
        <a:bodyPr/>
        <a:lstStyle/>
        <a:p>
          <a:pPr rtl="0"/>
          <a:r>
            <a:rPr lang="en-US" sz="2000" b="1" dirty="0"/>
            <a:t>Expression of Interest</a:t>
          </a:r>
        </a:p>
        <a:p>
          <a:pPr rtl="0"/>
          <a:endParaRPr lang="en-US" sz="1600" b="1"/>
        </a:p>
        <a:p>
          <a:pPr rtl="0"/>
          <a:r>
            <a:rPr lang="en-US" sz="1600" b="0" dirty="0"/>
            <a:t>Assessment of eligibility, fit and completeness of project idea, team, execution and commercial strategy</a:t>
          </a:r>
        </a:p>
        <a:p>
          <a:pPr rtl="0"/>
          <a:endParaRPr lang="en-US" sz="1600" b="0"/>
        </a:p>
        <a:p>
          <a:pPr rtl="0"/>
          <a:endParaRPr lang="en-US" sz="1600" b="1">
            <a:solidFill>
              <a:srgbClr val="EC1C79"/>
            </a:solidFill>
          </a:endParaRPr>
        </a:p>
        <a:p>
          <a:pPr rtl="0"/>
          <a:r>
            <a:rPr lang="en-US" sz="1600" b="1" dirty="0">
              <a:solidFill>
                <a:srgbClr val="EC1C79"/>
              </a:solidFill>
              <a:latin typeface="Arial" panose="020B0604020202020204"/>
            </a:rPr>
            <a:t>Internal</a:t>
          </a:r>
          <a:r>
            <a:rPr lang="en-US" sz="1600" b="1" dirty="0">
              <a:solidFill>
                <a:srgbClr val="EC1C79"/>
              </a:solidFill>
            </a:rPr>
            <a:t> evaluation by DIGITAL team</a:t>
          </a:r>
          <a:endParaRPr lang="en-US" sz="1600" b="1" dirty="0"/>
        </a:p>
      </dgm:t>
    </dgm:pt>
    <dgm:pt modelId="{27CF73CC-BE57-4D89-9037-A38D8D139BC5}" type="parTrans" cxnId="{E261D17C-2E40-4BDB-B83B-006CD3619A13}">
      <dgm:prSet/>
      <dgm:spPr/>
      <dgm:t>
        <a:bodyPr/>
        <a:lstStyle/>
        <a:p>
          <a:endParaRPr lang="en-US" sz="1600"/>
        </a:p>
      </dgm:t>
    </dgm:pt>
    <dgm:pt modelId="{9D3EC939-4025-4F1B-9407-CF1250B92296}" type="sibTrans" cxnId="{E261D17C-2E40-4BDB-B83B-006CD3619A13}">
      <dgm:prSet/>
      <dgm:spPr/>
      <dgm:t>
        <a:bodyPr/>
        <a:lstStyle/>
        <a:p>
          <a:endParaRPr lang="en-US" sz="1600"/>
        </a:p>
      </dgm:t>
    </dgm:pt>
    <dgm:pt modelId="{09C9FAA9-C70F-4E54-A80D-67F09AB98DF5}">
      <dgm:prSet phldrT="[Text]" custT="1"/>
      <dgm:spPr/>
      <dgm:t>
        <a:bodyPr/>
        <a:lstStyle/>
        <a:p>
          <a:pPr rtl="0"/>
          <a:r>
            <a:rPr lang="en-US" sz="2000" b="1" dirty="0"/>
            <a:t>Full Project Proposal</a:t>
          </a:r>
        </a:p>
        <a:p>
          <a:pPr rtl="0"/>
          <a:endParaRPr lang="en-US" sz="1600" b="1"/>
        </a:p>
        <a:p>
          <a:pPr rtl="0"/>
          <a:r>
            <a:rPr lang="en-US" sz="1600" b="0" dirty="0"/>
            <a:t>Determination of scaling potential of project idea, team, commercial and ecosystems</a:t>
          </a:r>
          <a:endParaRPr lang="en-US" sz="1600" b="1" dirty="0"/>
        </a:p>
      </dgm:t>
    </dgm:pt>
    <dgm:pt modelId="{B1DE9641-90FB-4CD6-B9DB-D57F61BDAF21}" type="parTrans" cxnId="{15E9E793-ADFC-4401-A33D-58066D035959}">
      <dgm:prSet/>
      <dgm:spPr/>
      <dgm:t>
        <a:bodyPr/>
        <a:lstStyle/>
        <a:p>
          <a:endParaRPr lang="en-US" sz="1600"/>
        </a:p>
      </dgm:t>
    </dgm:pt>
    <dgm:pt modelId="{492189F3-E6C0-4ADD-8D15-9E32953FE055}" type="sibTrans" cxnId="{15E9E793-ADFC-4401-A33D-58066D035959}">
      <dgm:prSet/>
      <dgm:spPr/>
      <dgm:t>
        <a:bodyPr/>
        <a:lstStyle/>
        <a:p>
          <a:endParaRPr lang="en-US" sz="1600"/>
        </a:p>
      </dgm:t>
    </dgm:pt>
    <dgm:pt modelId="{2EBACB41-BEC4-44FE-A49B-5CA6BADA0785}">
      <dgm:prSet custT="1"/>
      <dgm:spPr/>
      <dgm:t>
        <a:bodyPr/>
        <a:lstStyle/>
        <a:p>
          <a:pPr rtl="0"/>
          <a:endParaRPr lang="en-US" sz="1600" b="0"/>
        </a:p>
      </dgm:t>
    </dgm:pt>
    <dgm:pt modelId="{DDF0C4C9-6817-457A-B37E-C66CA93BFFD4}" type="parTrans" cxnId="{A180E8C2-56F1-4E85-B670-4332BB2713A6}">
      <dgm:prSet/>
      <dgm:spPr/>
      <dgm:t>
        <a:bodyPr/>
        <a:lstStyle/>
        <a:p>
          <a:endParaRPr lang="en-CA" sz="1600"/>
        </a:p>
      </dgm:t>
    </dgm:pt>
    <dgm:pt modelId="{BCEE8395-9954-41E9-872F-D6077E8CF10D}" type="sibTrans" cxnId="{A180E8C2-56F1-4E85-B670-4332BB2713A6}">
      <dgm:prSet/>
      <dgm:spPr/>
      <dgm:t>
        <a:bodyPr/>
        <a:lstStyle/>
        <a:p>
          <a:endParaRPr lang="en-CA" sz="1600"/>
        </a:p>
      </dgm:t>
    </dgm:pt>
    <dgm:pt modelId="{02998417-030F-43A4-9818-50795AAF7A01}">
      <dgm:prSet custT="1"/>
      <dgm:spPr/>
      <dgm:t>
        <a:bodyPr/>
        <a:lstStyle/>
        <a:p>
          <a:pPr rtl="0"/>
          <a:endParaRPr lang="en-US" sz="1100" b="0"/>
        </a:p>
        <a:p>
          <a:pPr rtl="0"/>
          <a:endParaRPr lang="en-US" sz="1600" b="0"/>
        </a:p>
      </dgm:t>
    </dgm:pt>
    <dgm:pt modelId="{2A6DA6F5-0B90-4A19-918C-43C93900C548}" type="parTrans" cxnId="{A882771B-9DD8-43B6-AC2E-279559A9438C}">
      <dgm:prSet/>
      <dgm:spPr/>
      <dgm:t>
        <a:bodyPr/>
        <a:lstStyle/>
        <a:p>
          <a:endParaRPr lang="en-CA" sz="1600"/>
        </a:p>
      </dgm:t>
    </dgm:pt>
    <dgm:pt modelId="{3FA11C1C-1525-4D0A-B851-DDB744EB666D}" type="sibTrans" cxnId="{A882771B-9DD8-43B6-AC2E-279559A9438C}">
      <dgm:prSet/>
      <dgm:spPr/>
      <dgm:t>
        <a:bodyPr/>
        <a:lstStyle/>
        <a:p>
          <a:endParaRPr lang="en-CA" sz="1600"/>
        </a:p>
      </dgm:t>
    </dgm:pt>
    <dgm:pt modelId="{17655279-E5F7-41AA-8FEE-5708D182B436}">
      <dgm:prSet custT="1"/>
      <dgm:spPr/>
      <dgm:t>
        <a:bodyPr/>
        <a:lstStyle/>
        <a:p>
          <a:pPr rtl="0"/>
          <a:r>
            <a:rPr lang="en-US" sz="1600" b="1" dirty="0">
              <a:solidFill>
                <a:srgbClr val="EC1C79"/>
              </a:solidFill>
            </a:rPr>
            <a:t>Independent Project Selection Committee (PSC)</a:t>
          </a:r>
          <a:endParaRPr lang="en-US" sz="1600" b="1" dirty="0"/>
        </a:p>
      </dgm:t>
    </dgm:pt>
    <dgm:pt modelId="{50B5E99A-4049-4E3C-A73A-C86ED8D74535}" type="parTrans" cxnId="{C572A281-3B6A-45DB-9F6D-6352D51E5DA6}">
      <dgm:prSet/>
      <dgm:spPr/>
      <dgm:t>
        <a:bodyPr/>
        <a:lstStyle/>
        <a:p>
          <a:endParaRPr lang="en-CA" sz="1600"/>
        </a:p>
      </dgm:t>
    </dgm:pt>
    <dgm:pt modelId="{47BF8C1E-D764-439B-A0ED-DB9412B602FF}" type="sibTrans" cxnId="{C572A281-3B6A-45DB-9F6D-6352D51E5DA6}">
      <dgm:prSet/>
      <dgm:spPr/>
      <dgm:t>
        <a:bodyPr/>
        <a:lstStyle/>
        <a:p>
          <a:endParaRPr lang="en-CA" sz="1600"/>
        </a:p>
      </dgm:t>
    </dgm:pt>
    <dgm:pt modelId="{2AE69336-E84A-4578-8222-4C65638FE599}">
      <dgm:prSet phldrT="[Text]" custT="1"/>
      <dgm:spPr/>
      <dgm:t>
        <a:bodyPr/>
        <a:lstStyle/>
        <a:p>
          <a:r>
            <a:rPr lang="en-US" sz="2800" dirty="0"/>
            <a:t>FPP</a:t>
          </a:r>
        </a:p>
      </dgm:t>
    </dgm:pt>
    <dgm:pt modelId="{1D68C896-6A97-4888-AC63-A2746EF54B34}" type="sibTrans" cxnId="{306090AD-2057-4D16-800B-03C7D48EA7FD}">
      <dgm:prSet/>
      <dgm:spPr/>
      <dgm:t>
        <a:bodyPr/>
        <a:lstStyle/>
        <a:p>
          <a:endParaRPr lang="en-US" sz="1600"/>
        </a:p>
      </dgm:t>
    </dgm:pt>
    <dgm:pt modelId="{18E83B82-B1F3-41DF-AF56-FAA8166FBAE0}" type="parTrans" cxnId="{306090AD-2057-4D16-800B-03C7D48EA7FD}">
      <dgm:prSet/>
      <dgm:spPr/>
      <dgm:t>
        <a:bodyPr/>
        <a:lstStyle/>
        <a:p>
          <a:endParaRPr lang="en-US" sz="1600"/>
        </a:p>
      </dgm:t>
    </dgm:pt>
    <dgm:pt modelId="{B063E3B4-F2D0-413F-801E-538528962E1B}">
      <dgm:prSet phldrT="[Text]" custT="1"/>
      <dgm:spPr/>
      <dgm:t>
        <a:bodyPr/>
        <a:lstStyle/>
        <a:p>
          <a:r>
            <a:rPr lang="en-US" sz="2800" dirty="0"/>
            <a:t>EOI</a:t>
          </a:r>
        </a:p>
      </dgm:t>
    </dgm:pt>
    <dgm:pt modelId="{BBA8F55B-1E3F-4481-B71F-076B6AC3F3DB}" type="sibTrans" cxnId="{60E5D893-362D-4A83-ACB1-D8E37540CA59}">
      <dgm:prSet/>
      <dgm:spPr/>
      <dgm:t>
        <a:bodyPr/>
        <a:lstStyle/>
        <a:p>
          <a:endParaRPr lang="en-US" sz="1600"/>
        </a:p>
      </dgm:t>
    </dgm:pt>
    <dgm:pt modelId="{30E23A83-A08E-4FE1-A519-DA34350D13C9}" type="parTrans" cxnId="{60E5D893-362D-4A83-ACB1-D8E37540CA59}">
      <dgm:prSet/>
      <dgm:spPr/>
      <dgm:t>
        <a:bodyPr/>
        <a:lstStyle/>
        <a:p>
          <a:endParaRPr lang="en-US" sz="1600"/>
        </a:p>
      </dgm:t>
    </dgm:pt>
    <dgm:pt modelId="{051D387E-714F-407D-B3DE-5DA970B0B112}" type="pres">
      <dgm:prSet presAssocID="{E9D52128-C65A-4413-84AB-1E4ED0E7A52C}" presName="Name0" presStyleCnt="0">
        <dgm:presLayoutVars>
          <dgm:dir/>
          <dgm:animLvl val="lvl"/>
          <dgm:resizeHandles val="exact"/>
        </dgm:presLayoutVars>
      </dgm:prSet>
      <dgm:spPr/>
    </dgm:pt>
    <dgm:pt modelId="{9905C16A-6A91-42FE-A457-1B6AE68C7154}" type="pres">
      <dgm:prSet presAssocID="{B063E3B4-F2D0-413F-801E-538528962E1B}" presName="compositeNode" presStyleCnt="0">
        <dgm:presLayoutVars>
          <dgm:bulletEnabled val="1"/>
        </dgm:presLayoutVars>
      </dgm:prSet>
      <dgm:spPr/>
    </dgm:pt>
    <dgm:pt modelId="{FED79321-D01F-461D-B5D2-C9E95E8E3396}" type="pres">
      <dgm:prSet presAssocID="{B063E3B4-F2D0-413F-801E-538528962E1B}" presName="bgRect" presStyleLbl="node1" presStyleIdx="0" presStyleCnt="2" custScaleX="94875" custScaleY="100000" custLinFactNeighborX="687" custLinFactNeighborY="289"/>
      <dgm:spPr/>
    </dgm:pt>
    <dgm:pt modelId="{5598CBBF-3002-408E-A27E-62B0C7C04DBD}" type="pres">
      <dgm:prSet presAssocID="{B063E3B4-F2D0-413F-801E-538528962E1B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E2915229-2418-4268-88AA-52C8347DC671}" type="pres">
      <dgm:prSet presAssocID="{B063E3B4-F2D0-413F-801E-538528962E1B}" presName="childNode" presStyleLbl="node1" presStyleIdx="0" presStyleCnt="2">
        <dgm:presLayoutVars>
          <dgm:bulletEnabled val="1"/>
        </dgm:presLayoutVars>
      </dgm:prSet>
      <dgm:spPr/>
    </dgm:pt>
    <dgm:pt modelId="{DDCB7920-983D-457C-B0B1-AE53F77B43BA}" type="pres">
      <dgm:prSet presAssocID="{BBA8F55B-1E3F-4481-B71F-076B6AC3F3DB}" presName="hSp" presStyleCnt="0"/>
      <dgm:spPr/>
    </dgm:pt>
    <dgm:pt modelId="{E6205F23-34C7-4D42-AE50-6E4C2B2BCE60}" type="pres">
      <dgm:prSet presAssocID="{BBA8F55B-1E3F-4481-B71F-076B6AC3F3DB}" presName="vProcSp" presStyleCnt="0"/>
      <dgm:spPr/>
    </dgm:pt>
    <dgm:pt modelId="{7C15A601-12EA-4422-92B3-26ED017E388F}" type="pres">
      <dgm:prSet presAssocID="{BBA8F55B-1E3F-4481-B71F-076B6AC3F3DB}" presName="vSp1" presStyleCnt="0"/>
      <dgm:spPr/>
    </dgm:pt>
    <dgm:pt modelId="{FA683DC6-9EFF-4C93-B692-88E009BDEBEB}" type="pres">
      <dgm:prSet presAssocID="{BBA8F55B-1E3F-4481-B71F-076B6AC3F3DB}" presName="simulatedConn" presStyleLbl="solidFgAcc1" presStyleIdx="0" presStyleCnt="1" custLinFactY="-152507" custLinFactNeighborX="7530" custLinFactNeighborY="-200000"/>
      <dgm:spPr>
        <a:solidFill>
          <a:srgbClr val="EC1C79"/>
        </a:solidFill>
        <a:ln>
          <a:noFill/>
        </a:ln>
      </dgm:spPr>
    </dgm:pt>
    <dgm:pt modelId="{57FE77EC-3F2C-4E40-9F31-7D02A75526FA}" type="pres">
      <dgm:prSet presAssocID="{BBA8F55B-1E3F-4481-B71F-076B6AC3F3DB}" presName="vSp2" presStyleCnt="0"/>
      <dgm:spPr/>
    </dgm:pt>
    <dgm:pt modelId="{7E8FDD75-A9CE-4E30-9CDD-50EDFCEDACD9}" type="pres">
      <dgm:prSet presAssocID="{BBA8F55B-1E3F-4481-B71F-076B6AC3F3DB}" presName="sibTrans" presStyleCnt="0"/>
      <dgm:spPr/>
    </dgm:pt>
    <dgm:pt modelId="{12AF56BC-18FF-48BB-AFA4-3EDD7FD0D74A}" type="pres">
      <dgm:prSet presAssocID="{2AE69336-E84A-4578-8222-4C65638FE599}" presName="compositeNode" presStyleCnt="0">
        <dgm:presLayoutVars>
          <dgm:bulletEnabled val="1"/>
        </dgm:presLayoutVars>
      </dgm:prSet>
      <dgm:spPr/>
    </dgm:pt>
    <dgm:pt modelId="{204218EA-76AA-4FAE-B0D0-85109466F35D}" type="pres">
      <dgm:prSet presAssocID="{2AE69336-E84A-4578-8222-4C65638FE599}" presName="bgRect" presStyleLbl="node1" presStyleIdx="1" presStyleCnt="2" custScaleX="98903" custScaleY="100000" custLinFactNeighborY="418"/>
      <dgm:spPr/>
    </dgm:pt>
    <dgm:pt modelId="{B2DCF84F-59F8-4D2B-A299-0B1C6CCD7DB3}" type="pres">
      <dgm:prSet presAssocID="{2AE69336-E84A-4578-8222-4C65638FE599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4A1404D-9EB4-4795-A9A7-21618E40EFBF}" type="pres">
      <dgm:prSet presAssocID="{2AE69336-E84A-4578-8222-4C65638FE599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59EAD11-6123-4515-9513-7B3B4275DC5E}" type="presOf" srcId="{09C9FAA9-C70F-4E54-A80D-67F09AB98DF5}" destId="{04A1404D-9EB4-4795-A9A7-21618E40EFBF}" srcOrd="0" destOrd="0" presId="urn:microsoft.com/office/officeart/2005/8/layout/hProcess7"/>
    <dgm:cxn modelId="{A882771B-9DD8-43B6-AC2E-279559A9438C}" srcId="{2AE69336-E84A-4578-8222-4C65638FE599}" destId="{02998417-030F-43A4-9818-50795AAF7A01}" srcOrd="2" destOrd="0" parTransId="{2A6DA6F5-0B90-4A19-918C-43C93900C548}" sibTransId="{3FA11C1C-1525-4D0A-B851-DDB744EB666D}"/>
    <dgm:cxn modelId="{2CA24431-AB9A-4EB7-AFA5-3ACEDEF6ADDF}" type="presOf" srcId="{17655279-E5F7-41AA-8FEE-5708D182B436}" destId="{04A1404D-9EB4-4795-A9A7-21618E40EFBF}" srcOrd="0" destOrd="3" presId="urn:microsoft.com/office/officeart/2005/8/layout/hProcess7"/>
    <dgm:cxn modelId="{6D1E8938-A31E-45CC-AE34-1BEA9DBD30F5}" type="presOf" srcId="{B063E3B4-F2D0-413F-801E-538528962E1B}" destId="{FED79321-D01F-461D-B5D2-C9E95E8E3396}" srcOrd="0" destOrd="0" presId="urn:microsoft.com/office/officeart/2005/8/layout/hProcess7"/>
    <dgm:cxn modelId="{0DF5CF3C-DCFF-4E07-B2DA-5A414A58933F}" type="presOf" srcId="{2AE69336-E84A-4578-8222-4C65638FE599}" destId="{204218EA-76AA-4FAE-B0D0-85109466F35D}" srcOrd="0" destOrd="0" presId="urn:microsoft.com/office/officeart/2005/8/layout/hProcess7"/>
    <dgm:cxn modelId="{87D74972-B3D2-4BE5-920D-C124993A09DC}" type="presOf" srcId="{370BB6B1-D220-44E2-B562-FCA35A44CED6}" destId="{E2915229-2418-4268-88AA-52C8347DC671}" srcOrd="0" destOrd="0" presId="urn:microsoft.com/office/officeart/2005/8/layout/hProcess7"/>
    <dgm:cxn modelId="{F6187558-9D61-46E9-B36F-10723C6E071E}" type="presOf" srcId="{02998417-030F-43A4-9818-50795AAF7A01}" destId="{04A1404D-9EB4-4795-A9A7-21618E40EFBF}" srcOrd="0" destOrd="2" presId="urn:microsoft.com/office/officeart/2005/8/layout/hProcess7"/>
    <dgm:cxn modelId="{757F9679-066D-430C-A914-3ACF3A438CE2}" type="presOf" srcId="{E9D52128-C65A-4413-84AB-1E4ED0E7A52C}" destId="{051D387E-714F-407D-B3DE-5DA970B0B112}" srcOrd="0" destOrd="0" presId="urn:microsoft.com/office/officeart/2005/8/layout/hProcess7"/>
    <dgm:cxn modelId="{E261D17C-2E40-4BDB-B83B-006CD3619A13}" srcId="{B063E3B4-F2D0-413F-801E-538528962E1B}" destId="{370BB6B1-D220-44E2-B562-FCA35A44CED6}" srcOrd="0" destOrd="0" parTransId="{27CF73CC-BE57-4D89-9037-A38D8D139BC5}" sibTransId="{9D3EC939-4025-4F1B-9407-CF1250B92296}"/>
    <dgm:cxn modelId="{C572A281-3B6A-45DB-9F6D-6352D51E5DA6}" srcId="{2AE69336-E84A-4578-8222-4C65638FE599}" destId="{17655279-E5F7-41AA-8FEE-5708D182B436}" srcOrd="3" destOrd="0" parTransId="{50B5E99A-4049-4E3C-A73A-C86ED8D74535}" sibTransId="{47BF8C1E-D764-439B-A0ED-DB9412B602FF}"/>
    <dgm:cxn modelId="{5AC6708B-EF98-4DA7-A681-3CC1A34CE99F}" type="presOf" srcId="{B063E3B4-F2D0-413F-801E-538528962E1B}" destId="{5598CBBF-3002-408E-A27E-62B0C7C04DBD}" srcOrd="1" destOrd="0" presId="urn:microsoft.com/office/officeart/2005/8/layout/hProcess7"/>
    <dgm:cxn modelId="{60E5D893-362D-4A83-ACB1-D8E37540CA59}" srcId="{E9D52128-C65A-4413-84AB-1E4ED0E7A52C}" destId="{B063E3B4-F2D0-413F-801E-538528962E1B}" srcOrd="0" destOrd="0" parTransId="{30E23A83-A08E-4FE1-A519-DA34350D13C9}" sibTransId="{BBA8F55B-1E3F-4481-B71F-076B6AC3F3DB}"/>
    <dgm:cxn modelId="{15E9E793-ADFC-4401-A33D-58066D035959}" srcId="{2AE69336-E84A-4578-8222-4C65638FE599}" destId="{09C9FAA9-C70F-4E54-A80D-67F09AB98DF5}" srcOrd="0" destOrd="0" parTransId="{B1DE9641-90FB-4CD6-B9DB-D57F61BDAF21}" sibTransId="{492189F3-E6C0-4ADD-8D15-9E32953FE055}"/>
    <dgm:cxn modelId="{306090AD-2057-4D16-800B-03C7D48EA7FD}" srcId="{E9D52128-C65A-4413-84AB-1E4ED0E7A52C}" destId="{2AE69336-E84A-4578-8222-4C65638FE599}" srcOrd="1" destOrd="0" parTransId="{18E83B82-B1F3-41DF-AF56-FAA8166FBAE0}" sibTransId="{1D68C896-6A97-4888-AC63-A2746EF54B34}"/>
    <dgm:cxn modelId="{EC7FF6B6-81EC-4874-8C63-7FD81A8D4402}" type="presOf" srcId="{2AE69336-E84A-4578-8222-4C65638FE599}" destId="{B2DCF84F-59F8-4D2B-A299-0B1C6CCD7DB3}" srcOrd="1" destOrd="0" presId="urn:microsoft.com/office/officeart/2005/8/layout/hProcess7"/>
    <dgm:cxn modelId="{A180E8C2-56F1-4E85-B670-4332BB2713A6}" srcId="{2AE69336-E84A-4578-8222-4C65638FE599}" destId="{2EBACB41-BEC4-44FE-A49B-5CA6BADA0785}" srcOrd="1" destOrd="0" parTransId="{DDF0C4C9-6817-457A-B37E-C66CA93BFFD4}" sibTransId="{BCEE8395-9954-41E9-872F-D6077E8CF10D}"/>
    <dgm:cxn modelId="{A73F7CF6-1D45-4F13-829A-B65E52D2F0F3}" type="presOf" srcId="{2EBACB41-BEC4-44FE-A49B-5CA6BADA0785}" destId="{04A1404D-9EB4-4795-A9A7-21618E40EFBF}" srcOrd="0" destOrd="1" presId="urn:microsoft.com/office/officeart/2005/8/layout/hProcess7"/>
    <dgm:cxn modelId="{3F5EC53B-4542-429F-A980-91D8AC8A1FD6}" type="presParOf" srcId="{051D387E-714F-407D-B3DE-5DA970B0B112}" destId="{9905C16A-6A91-42FE-A457-1B6AE68C7154}" srcOrd="0" destOrd="0" presId="urn:microsoft.com/office/officeart/2005/8/layout/hProcess7"/>
    <dgm:cxn modelId="{47117619-E47C-48FB-8DA3-0A68711D9477}" type="presParOf" srcId="{9905C16A-6A91-42FE-A457-1B6AE68C7154}" destId="{FED79321-D01F-461D-B5D2-C9E95E8E3396}" srcOrd="0" destOrd="0" presId="urn:microsoft.com/office/officeart/2005/8/layout/hProcess7"/>
    <dgm:cxn modelId="{A611A240-0CDC-496E-A025-D9AF305F989F}" type="presParOf" srcId="{9905C16A-6A91-42FE-A457-1B6AE68C7154}" destId="{5598CBBF-3002-408E-A27E-62B0C7C04DBD}" srcOrd="1" destOrd="0" presId="urn:microsoft.com/office/officeart/2005/8/layout/hProcess7"/>
    <dgm:cxn modelId="{BE7C493A-22B7-43BA-AB0A-96DAFDEA6188}" type="presParOf" srcId="{9905C16A-6A91-42FE-A457-1B6AE68C7154}" destId="{E2915229-2418-4268-88AA-52C8347DC671}" srcOrd="2" destOrd="0" presId="urn:microsoft.com/office/officeart/2005/8/layout/hProcess7"/>
    <dgm:cxn modelId="{CB986345-44D1-4CB3-9B86-0B9751DE8009}" type="presParOf" srcId="{051D387E-714F-407D-B3DE-5DA970B0B112}" destId="{DDCB7920-983D-457C-B0B1-AE53F77B43BA}" srcOrd="1" destOrd="0" presId="urn:microsoft.com/office/officeart/2005/8/layout/hProcess7"/>
    <dgm:cxn modelId="{29D79BAD-42B0-4A6B-91E4-E2D9BCD2612C}" type="presParOf" srcId="{051D387E-714F-407D-B3DE-5DA970B0B112}" destId="{E6205F23-34C7-4D42-AE50-6E4C2B2BCE60}" srcOrd="2" destOrd="0" presId="urn:microsoft.com/office/officeart/2005/8/layout/hProcess7"/>
    <dgm:cxn modelId="{219E56BF-FA76-4614-A319-89E562C1BD5F}" type="presParOf" srcId="{E6205F23-34C7-4D42-AE50-6E4C2B2BCE60}" destId="{7C15A601-12EA-4422-92B3-26ED017E388F}" srcOrd="0" destOrd="0" presId="urn:microsoft.com/office/officeart/2005/8/layout/hProcess7"/>
    <dgm:cxn modelId="{82F00E97-4275-4281-A12C-10151BEE634A}" type="presParOf" srcId="{E6205F23-34C7-4D42-AE50-6E4C2B2BCE60}" destId="{FA683DC6-9EFF-4C93-B692-88E009BDEBEB}" srcOrd="1" destOrd="0" presId="urn:microsoft.com/office/officeart/2005/8/layout/hProcess7"/>
    <dgm:cxn modelId="{96311309-AADA-4FFD-B301-E2B7758D789B}" type="presParOf" srcId="{E6205F23-34C7-4D42-AE50-6E4C2B2BCE60}" destId="{57FE77EC-3F2C-4E40-9F31-7D02A75526FA}" srcOrd="2" destOrd="0" presId="urn:microsoft.com/office/officeart/2005/8/layout/hProcess7"/>
    <dgm:cxn modelId="{8BC9BD4E-EE94-41D9-A1E9-A9A660162A1F}" type="presParOf" srcId="{051D387E-714F-407D-B3DE-5DA970B0B112}" destId="{7E8FDD75-A9CE-4E30-9CDD-50EDFCEDACD9}" srcOrd="3" destOrd="0" presId="urn:microsoft.com/office/officeart/2005/8/layout/hProcess7"/>
    <dgm:cxn modelId="{E17CBA26-C8AC-4CB4-9164-60A97A470C7B}" type="presParOf" srcId="{051D387E-714F-407D-B3DE-5DA970B0B112}" destId="{12AF56BC-18FF-48BB-AFA4-3EDD7FD0D74A}" srcOrd="4" destOrd="0" presId="urn:microsoft.com/office/officeart/2005/8/layout/hProcess7"/>
    <dgm:cxn modelId="{FF32F1F8-801F-497B-BCDE-50BD10889B13}" type="presParOf" srcId="{12AF56BC-18FF-48BB-AFA4-3EDD7FD0D74A}" destId="{204218EA-76AA-4FAE-B0D0-85109466F35D}" srcOrd="0" destOrd="0" presId="urn:microsoft.com/office/officeart/2005/8/layout/hProcess7"/>
    <dgm:cxn modelId="{7DFF4241-BCC8-4BB6-BBFD-C60396E040FC}" type="presParOf" srcId="{12AF56BC-18FF-48BB-AFA4-3EDD7FD0D74A}" destId="{B2DCF84F-59F8-4D2B-A299-0B1C6CCD7DB3}" srcOrd="1" destOrd="0" presId="urn:microsoft.com/office/officeart/2005/8/layout/hProcess7"/>
    <dgm:cxn modelId="{37CD59D1-8775-4CC6-BFCC-256070EA7F4B}" type="presParOf" srcId="{12AF56BC-18FF-48BB-AFA4-3EDD7FD0D74A}" destId="{04A1404D-9EB4-4795-A9A7-21618E40EFB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D52128-C65A-4413-84AB-1E4ED0E7A52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1D387E-714F-407D-B3DE-5DA970B0B112}" type="pres">
      <dgm:prSet presAssocID="{E9D52128-C65A-4413-84AB-1E4ED0E7A52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57F9679-066D-430C-A914-3ACF3A438CE2}" type="presOf" srcId="{E9D52128-C65A-4413-84AB-1E4ED0E7A52C}" destId="{051D387E-714F-407D-B3DE-5DA970B0B112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06A0F1-00A5-41A5-B6FE-39280E019FC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7E89F-1C72-4D7B-8794-B7673872B3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000" dirty="0"/>
            <a:t>Team &amp; Management Plan | </a:t>
          </a:r>
          <a:r>
            <a:rPr lang="en-CA" sz="2000" b="1" dirty="0">
              <a:solidFill>
                <a:srgbClr val="EC1C79"/>
              </a:solidFill>
            </a:rPr>
            <a:t>25%</a:t>
          </a:r>
          <a:endParaRPr lang="en-US" sz="2000" b="1" dirty="0">
            <a:solidFill>
              <a:srgbClr val="EC1C79"/>
            </a:solidFill>
          </a:endParaRPr>
        </a:p>
      </dgm:t>
    </dgm:pt>
    <dgm:pt modelId="{0B6E4772-C0F7-4B02-B6C1-2AD3901C8C02}" type="parTrans" cxnId="{271D4722-87B8-4D22-9116-72174DD0EA11}">
      <dgm:prSet/>
      <dgm:spPr/>
      <dgm:t>
        <a:bodyPr/>
        <a:lstStyle/>
        <a:p>
          <a:endParaRPr lang="en-US" sz="1600"/>
        </a:p>
      </dgm:t>
    </dgm:pt>
    <dgm:pt modelId="{1A91E951-1905-4E88-9932-0AD9E7BABC25}" type="sibTrans" cxnId="{271D4722-87B8-4D22-9116-72174DD0EA11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14FE8EC7-6BAE-493A-99F7-D85CCCA5BB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000"/>
            <a:t>Commercial Impact | </a:t>
          </a:r>
          <a:r>
            <a:rPr lang="en-CA" sz="2000" b="1">
              <a:solidFill>
                <a:srgbClr val="EC1C79"/>
              </a:solidFill>
            </a:rPr>
            <a:t>35%</a:t>
          </a:r>
          <a:endParaRPr lang="en-US" sz="2000" b="1">
            <a:solidFill>
              <a:srgbClr val="EC1C79"/>
            </a:solidFill>
          </a:endParaRPr>
        </a:p>
      </dgm:t>
    </dgm:pt>
    <dgm:pt modelId="{DE7BD59F-802C-4B93-85CC-B6DAF554B0DB}" type="parTrans" cxnId="{B3DAF059-E132-44BD-A90E-C07BEEB37A9D}">
      <dgm:prSet/>
      <dgm:spPr/>
      <dgm:t>
        <a:bodyPr/>
        <a:lstStyle/>
        <a:p>
          <a:endParaRPr lang="en-US" sz="1600"/>
        </a:p>
      </dgm:t>
    </dgm:pt>
    <dgm:pt modelId="{C8EA0D20-FD25-49EB-BA5F-539D053A926D}" type="sibTrans" cxnId="{B3DAF059-E132-44BD-A90E-C07BEEB37A9D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4F175784-B4E2-40F7-931E-6BF3C52EF1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000"/>
            <a:t>Technology Innovation | </a:t>
          </a:r>
          <a:r>
            <a:rPr lang="en-CA" sz="2000" b="1">
              <a:solidFill>
                <a:srgbClr val="EC1C79"/>
              </a:solidFill>
            </a:rPr>
            <a:t>25%</a:t>
          </a:r>
          <a:endParaRPr lang="en-US" sz="2000" b="1">
            <a:solidFill>
              <a:srgbClr val="EC1C79"/>
            </a:solidFill>
          </a:endParaRPr>
        </a:p>
      </dgm:t>
    </dgm:pt>
    <dgm:pt modelId="{1580BBB5-F921-4707-9F9D-17DFFD8F5A81}" type="parTrans" cxnId="{965B0DA0-6EBB-420D-86AC-9558CEF7973A}">
      <dgm:prSet/>
      <dgm:spPr/>
      <dgm:t>
        <a:bodyPr/>
        <a:lstStyle/>
        <a:p>
          <a:endParaRPr lang="en-US" sz="1600"/>
        </a:p>
      </dgm:t>
    </dgm:pt>
    <dgm:pt modelId="{21281F8A-616F-48F1-8807-B25FB017A6BE}" type="sibTrans" cxnId="{965B0DA0-6EBB-420D-86AC-9558CEF7973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3BC15F78-8744-47F0-AE5C-45B18D9300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000"/>
            <a:t>Ecosystem Impact | </a:t>
          </a:r>
          <a:r>
            <a:rPr lang="en-CA" sz="2000" b="1">
              <a:solidFill>
                <a:srgbClr val="EC1C79"/>
              </a:solidFill>
            </a:rPr>
            <a:t>15%</a:t>
          </a:r>
          <a:endParaRPr lang="en-US" sz="2000" b="1">
            <a:solidFill>
              <a:srgbClr val="EC1C79"/>
            </a:solidFill>
          </a:endParaRPr>
        </a:p>
      </dgm:t>
    </dgm:pt>
    <dgm:pt modelId="{ACE642DC-6D69-471F-A3E3-5129782AD228}" type="parTrans" cxnId="{FA3A64FA-24AE-43BB-88A0-9729F7DCFE48}">
      <dgm:prSet/>
      <dgm:spPr/>
      <dgm:t>
        <a:bodyPr/>
        <a:lstStyle/>
        <a:p>
          <a:endParaRPr lang="en-US" sz="1600"/>
        </a:p>
      </dgm:t>
    </dgm:pt>
    <dgm:pt modelId="{9265AE76-F907-4BC5-8434-9FB4F5802CD2}" type="sibTrans" cxnId="{FA3A64FA-24AE-43BB-88A0-9729F7DCFE48}">
      <dgm:prSet/>
      <dgm:spPr/>
      <dgm:t>
        <a:bodyPr/>
        <a:lstStyle/>
        <a:p>
          <a:endParaRPr lang="en-US" sz="1600"/>
        </a:p>
      </dgm:t>
    </dgm:pt>
    <dgm:pt modelId="{85AEEEF0-879A-45B2-8C7C-11D714A085C2}" type="pres">
      <dgm:prSet presAssocID="{3106A0F1-00A5-41A5-B6FE-39280E019FCA}" presName="root" presStyleCnt="0">
        <dgm:presLayoutVars>
          <dgm:dir/>
          <dgm:resizeHandles val="exact"/>
        </dgm:presLayoutVars>
      </dgm:prSet>
      <dgm:spPr/>
    </dgm:pt>
    <dgm:pt modelId="{6FECAD36-1E85-4EE6-A554-20F2D5939BF9}" type="pres">
      <dgm:prSet presAssocID="{3106A0F1-00A5-41A5-B6FE-39280E019FCA}" presName="container" presStyleCnt="0">
        <dgm:presLayoutVars>
          <dgm:dir/>
          <dgm:resizeHandles val="exact"/>
        </dgm:presLayoutVars>
      </dgm:prSet>
      <dgm:spPr/>
    </dgm:pt>
    <dgm:pt modelId="{5FE9C80D-C392-47A0-AC7A-E48CB95504EE}" type="pres">
      <dgm:prSet presAssocID="{EF67E89F-1C72-4D7B-8794-B7673872B395}" presName="compNode" presStyleCnt="0"/>
      <dgm:spPr/>
    </dgm:pt>
    <dgm:pt modelId="{300E7C01-8E0A-4EBD-BF0A-F6EFCFB56217}" type="pres">
      <dgm:prSet presAssocID="{EF67E89F-1C72-4D7B-8794-B7673872B395}" presName="iconBgRect" presStyleLbl="bgShp" presStyleIdx="0" presStyleCnt="4"/>
      <dgm:spPr/>
    </dgm:pt>
    <dgm:pt modelId="{AD4BB5BA-4B08-4735-9FE2-8E802BB5DBC8}" type="pres">
      <dgm:prSet presAssocID="{EF67E89F-1C72-4D7B-8794-B7673872B39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0FDF0F1-5122-48B3-B02C-88C815BD3617}" type="pres">
      <dgm:prSet presAssocID="{EF67E89F-1C72-4D7B-8794-B7673872B395}" presName="spaceRect" presStyleCnt="0"/>
      <dgm:spPr/>
    </dgm:pt>
    <dgm:pt modelId="{E908C3E5-74BA-41C6-A727-D9DFCB168C8A}" type="pres">
      <dgm:prSet presAssocID="{EF67E89F-1C72-4D7B-8794-B7673872B395}" presName="textRect" presStyleLbl="revTx" presStyleIdx="0" presStyleCnt="4">
        <dgm:presLayoutVars>
          <dgm:chMax val="1"/>
          <dgm:chPref val="1"/>
        </dgm:presLayoutVars>
      </dgm:prSet>
      <dgm:spPr/>
    </dgm:pt>
    <dgm:pt modelId="{D54F7B1B-31FA-40A9-8029-CE54E82B2DCC}" type="pres">
      <dgm:prSet presAssocID="{1A91E951-1905-4E88-9932-0AD9E7BABC25}" presName="sibTrans" presStyleLbl="sibTrans2D1" presStyleIdx="0" presStyleCnt="0"/>
      <dgm:spPr/>
    </dgm:pt>
    <dgm:pt modelId="{309D2532-11D5-48FE-84B5-7AF5259E3504}" type="pres">
      <dgm:prSet presAssocID="{14FE8EC7-6BAE-493A-99F7-D85CCCA5BB2C}" presName="compNode" presStyleCnt="0"/>
      <dgm:spPr/>
    </dgm:pt>
    <dgm:pt modelId="{306ACB70-4ADC-472D-8600-3A01A32ADA29}" type="pres">
      <dgm:prSet presAssocID="{14FE8EC7-6BAE-493A-99F7-D85CCCA5BB2C}" presName="iconBgRect" presStyleLbl="bgShp" presStyleIdx="1" presStyleCnt="4"/>
      <dgm:spPr/>
    </dgm:pt>
    <dgm:pt modelId="{64F84649-3F95-4021-958D-82428FC8B981}" type="pres">
      <dgm:prSet presAssocID="{14FE8EC7-6BAE-493A-99F7-D85CCCA5BB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D1A173D-6D9D-4AC3-8313-338640D33A26}" type="pres">
      <dgm:prSet presAssocID="{14FE8EC7-6BAE-493A-99F7-D85CCCA5BB2C}" presName="spaceRect" presStyleCnt="0"/>
      <dgm:spPr/>
    </dgm:pt>
    <dgm:pt modelId="{91E815DB-C098-410A-8ACE-CC4A46CCCAB7}" type="pres">
      <dgm:prSet presAssocID="{14FE8EC7-6BAE-493A-99F7-D85CCCA5BB2C}" presName="textRect" presStyleLbl="revTx" presStyleIdx="1" presStyleCnt="4">
        <dgm:presLayoutVars>
          <dgm:chMax val="1"/>
          <dgm:chPref val="1"/>
        </dgm:presLayoutVars>
      </dgm:prSet>
      <dgm:spPr/>
    </dgm:pt>
    <dgm:pt modelId="{B6D6770F-7046-4BA0-878E-58BB5BC48EB0}" type="pres">
      <dgm:prSet presAssocID="{C8EA0D20-FD25-49EB-BA5F-539D053A926D}" presName="sibTrans" presStyleLbl="sibTrans2D1" presStyleIdx="0" presStyleCnt="0"/>
      <dgm:spPr/>
    </dgm:pt>
    <dgm:pt modelId="{D61A1588-31CA-41A8-846F-3A55C3F8049E}" type="pres">
      <dgm:prSet presAssocID="{4F175784-B4E2-40F7-931E-6BF3C52EF1F5}" presName="compNode" presStyleCnt="0"/>
      <dgm:spPr/>
    </dgm:pt>
    <dgm:pt modelId="{B0FD8742-66D9-4393-9C33-EEC4A4D8E2A1}" type="pres">
      <dgm:prSet presAssocID="{4F175784-B4E2-40F7-931E-6BF3C52EF1F5}" presName="iconBgRect" presStyleLbl="bgShp" presStyleIdx="2" presStyleCnt="4"/>
      <dgm:spPr/>
    </dgm:pt>
    <dgm:pt modelId="{5413AA9F-D824-4A08-8338-B0E0FC321658}" type="pres">
      <dgm:prSet presAssocID="{4F175784-B4E2-40F7-931E-6BF3C52EF1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E293292-2D41-4C13-B489-518225BC8038}" type="pres">
      <dgm:prSet presAssocID="{4F175784-B4E2-40F7-931E-6BF3C52EF1F5}" presName="spaceRect" presStyleCnt="0"/>
      <dgm:spPr/>
    </dgm:pt>
    <dgm:pt modelId="{3192EC83-48D9-4036-8E90-D136C4BDBA6C}" type="pres">
      <dgm:prSet presAssocID="{4F175784-B4E2-40F7-931E-6BF3C52EF1F5}" presName="textRect" presStyleLbl="revTx" presStyleIdx="2" presStyleCnt="4">
        <dgm:presLayoutVars>
          <dgm:chMax val="1"/>
          <dgm:chPref val="1"/>
        </dgm:presLayoutVars>
      </dgm:prSet>
      <dgm:spPr/>
    </dgm:pt>
    <dgm:pt modelId="{DA6C6482-9BEE-4D2A-AEC0-AF6FA3B3EECC}" type="pres">
      <dgm:prSet presAssocID="{21281F8A-616F-48F1-8807-B25FB017A6BE}" presName="sibTrans" presStyleLbl="sibTrans2D1" presStyleIdx="0" presStyleCnt="0"/>
      <dgm:spPr/>
    </dgm:pt>
    <dgm:pt modelId="{997EA5B4-2723-4E7C-9C30-23A1F2A9188A}" type="pres">
      <dgm:prSet presAssocID="{3BC15F78-8744-47F0-AE5C-45B18D9300CE}" presName="compNode" presStyleCnt="0"/>
      <dgm:spPr/>
    </dgm:pt>
    <dgm:pt modelId="{59874855-A910-4683-BA03-5407DBA6C3DD}" type="pres">
      <dgm:prSet presAssocID="{3BC15F78-8744-47F0-AE5C-45B18D9300CE}" presName="iconBgRect" presStyleLbl="bgShp" presStyleIdx="3" presStyleCnt="4"/>
      <dgm:spPr/>
    </dgm:pt>
    <dgm:pt modelId="{98346385-37FA-46A9-A6D5-A76B43A7768E}" type="pres">
      <dgm:prSet presAssocID="{3BC15F78-8744-47F0-AE5C-45B18D9300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AB06DA9D-3F53-4C46-95B0-8F82C3B6AC37}" type="pres">
      <dgm:prSet presAssocID="{3BC15F78-8744-47F0-AE5C-45B18D9300CE}" presName="spaceRect" presStyleCnt="0"/>
      <dgm:spPr/>
    </dgm:pt>
    <dgm:pt modelId="{E4E125A3-29B9-407B-932A-273122184795}" type="pres">
      <dgm:prSet presAssocID="{3BC15F78-8744-47F0-AE5C-45B18D9300C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1D4722-87B8-4D22-9116-72174DD0EA11}" srcId="{3106A0F1-00A5-41A5-B6FE-39280E019FCA}" destId="{EF67E89F-1C72-4D7B-8794-B7673872B395}" srcOrd="0" destOrd="0" parTransId="{0B6E4772-C0F7-4B02-B6C1-2AD3901C8C02}" sibTransId="{1A91E951-1905-4E88-9932-0AD9E7BABC25}"/>
    <dgm:cxn modelId="{BEFE8F61-D2B2-445B-AEE3-6E601B054DB7}" type="presOf" srcId="{C8EA0D20-FD25-49EB-BA5F-539D053A926D}" destId="{B6D6770F-7046-4BA0-878E-58BB5BC48EB0}" srcOrd="0" destOrd="0" presId="urn:microsoft.com/office/officeart/2018/2/layout/IconCircleList"/>
    <dgm:cxn modelId="{E2987A47-1AC1-4F4F-9369-998A96CD283F}" type="presOf" srcId="{1A91E951-1905-4E88-9932-0AD9E7BABC25}" destId="{D54F7B1B-31FA-40A9-8029-CE54E82B2DCC}" srcOrd="0" destOrd="0" presId="urn:microsoft.com/office/officeart/2018/2/layout/IconCircleList"/>
    <dgm:cxn modelId="{F39CD750-7108-44C9-89AF-D6C159C4D4AE}" type="presOf" srcId="{EF67E89F-1C72-4D7B-8794-B7673872B395}" destId="{E908C3E5-74BA-41C6-A727-D9DFCB168C8A}" srcOrd="0" destOrd="0" presId="urn:microsoft.com/office/officeart/2018/2/layout/IconCircleList"/>
    <dgm:cxn modelId="{65F7B252-DDA4-44C2-A3BA-A53F0F56A093}" type="presOf" srcId="{3BC15F78-8744-47F0-AE5C-45B18D9300CE}" destId="{E4E125A3-29B9-407B-932A-273122184795}" srcOrd="0" destOrd="0" presId="urn:microsoft.com/office/officeart/2018/2/layout/IconCircleList"/>
    <dgm:cxn modelId="{B3DAF059-E132-44BD-A90E-C07BEEB37A9D}" srcId="{3106A0F1-00A5-41A5-B6FE-39280E019FCA}" destId="{14FE8EC7-6BAE-493A-99F7-D85CCCA5BB2C}" srcOrd="1" destOrd="0" parTransId="{DE7BD59F-802C-4B93-85CC-B6DAF554B0DB}" sibTransId="{C8EA0D20-FD25-49EB-BA5F-539D053A926D}"/>
    <dgm:cxn modelId="{965B0DA0-6EBB-420D-86AC-9558CEF7973A}" srcId="{3106A0F1-00A5-41A5-B6FE-39280E019FCA}" destId="{4F175784-B4E2-40F7-931E-6BF3C52EF1F5}" srcOrd="2" destOrd="0" parTransId="{1580BBB5-F921-4707-9F9D-17DFFD8F5A81}" sibTransId="{21281F8A-616F-48F1-8807-B25FB017A6BE}"/>
    <dgm:cxn modelId="{C1C732B6-5918-456E-933C-ED6E5ACDEA00}" type="presOf" srcId="{14FE8EC7-6BAE-493A-99F7-D85CCCA5BB2C}" destId="{91E815DB-C098-410A-8ACE-CC4A46CCCAB7}" srcOrd="0" destOrd="0" presId="urn:microsoft.com/office/officeart/2018/2/layout/IconCircleList"/>
    <dgm:cxn modelId="{F645D9B6-4913-4A03-8B31-F919FD5DB7C4}" type="presOf" srcId="{4F175784-B4E2-40F7-931E-6BF3C52EF1F5}" destId="{3192EC83-48D9-4036-8E90-D136C4BDBA6C}" srcOrd="0" destOrd="0" presId="urn:microsoft.com/office/officeart/2018/2/layout/IconCircleList"/>
    <dgm:cxn modelId="{7D4F96F3-04C7-4432-98A1-8A437599ABD2}" type="presOf" srcId="{21281F8A-616F-48F1-8807-B25FB017A6BE}" destId="{DA6C6482-9BEE-4D2A-AEC0-AF6FA3B3EECC}" srcOrd="0" destOrd="0" presId="urn:microsoft.com/office/officeart/2018/2/layout/IconCircleList"/>
    <dgm:cxn modelId="{015805F7-1780-4AC1-935F-F63BA7C26303}" type="presOf" srcId="{3106A0F1-00A5-41A5-B6FE-39280E019FCA}" destId="{85AEEEF0-879A-45B2-8C7C-11D714A085C2}" srcOrd="0" destOrd="0" presId="urn:microsoft.com/office/officeart/2018/2/layout/IconCircleList"/>
    <dgm:cxn modelId="{FA3A64FA-24AE-43BB-88A0-9729F7DCFE48}" srcId="{3106A0F1-00A5-41A5-B6FE-39280E019FCA}" destId="{3BC15F78-8744-47F0-AE5C-45B18D9300CE}" srcOrd="3" destOrd="0" parTransId="{ACE642DC-6D69-471F-A3E3-5129782AD228}" sibTransId="{9265AE76-F907-4BC5-8434-9FB4F5802CD2}"/>
    <dgm:cxn modelId="{BFBCB0BD-76F3-4E10-A8FF-E37978B6B41E}" type="presParOf" srcId="{85AEEEF0-879A-45B2-8C7C-11D714A085C2}" destId="{6FECAD36-1E85-4EE6-A554-20F2D5939BF9}" srcOrd="0" destOrd="0" presId="urn:microsoft.com/office/officeart/2018/2/layout/IconCircleList"/>
    <dgm:cxn modelId="{7742D7E9-A906-4909-A04F-46E358B483AE}" type="presParOf" srcId="{6FECAD36-1E85-4EE6-A554-20F2D5939BF9}" destId="{5FE9C80D-C392-47A0-AC7A-E48CB95504EE}" srcOrd="0" destOrd="0" presId="urn:microsoft.com/office/officeart/2018/2/layout/IconCircleList"/>
    <dgm:cxn modelId="{30BB5CDE-89D8-4278-9E12-B5055870F17B}" type="presParOf" srcId="{5FE9C80D-C392-47A0-AC7A-E48CB95504EE}" destId="{300E7C01-8E0A-4EBD-BF0A-F6EFCFB56217}" srcOrd="0" destOrd="0" presId="urn:microsoft.com/office/officeart/2018/2/layout/IconCircleList"/>
    <dgm:cxn modelId="{887DA58E-28B6-46D6-97C1-AD34D1152095}" type="presParOf" srcId="{5FE9C80D-C392-47A0-AC7A-E48CB95504EE}" destId="{AD4BB5BA-4B08-4735-9FE2-8E802BB5DBC8}" srcOrd="1" destOrd="0" presId="urn:microsoft.com/office/officeart/2018/2/layout/IconCircleList"/>
    <dgm:cxn modelId="{FA074D77-A8F7-411A-BA79-8BB75F95017D}" type="presParOf" srcId="{5FE9C80D-C392-47A0-AC7A-E48CB95504EE}" destId="{10FDF0F1-5122-48B3-B02C-88C815BD3617}" srcOrd="2" destOrd="0" presId="urn:microsoft.com/office/officeart/2018/2/layout/IconCircleList"/>
    <dgm:cxn modelId="{8ACED8EE-0F08-464A-A425-D06DF939BC60}" type="presParOf" srcId="{5FE9C80D-C392-47A0-AC7A-E48CB95504EE}" destId="{E908C3E5-74BA-41C6-A727-D9DFCB168C8A}" srcOrd="3" destOrd="0" presId="urn:microsoft.com/office/officeart/2018/2/layout/IconCircleList"/>
    <dgm:cxn modelId="{6092C7C0-BC22-4860-855B-25B2B7EE2E03}" type="presParOf" srcId="{6FECAD36-1E85-4EE6-A554-20F2D5939BF9}" destId="{D54F7B1B-31FA-40A9-8029-CE54E82B2DCC}" srcOrd="1" destOrd="0" presId="urn:microsoft.com/office/officeart/2018/2/layout/IconCircleList"/>
    <dgm:cxn modelId="{5CF0E0F9-D997-4FD6-9324-62612DBC043A}" type="presParOf" srcId="{6FECAD36-1E85-4EE6-A554-20F2D5939BF9}" destId="{309D2532-11D5-48FE-84B5-7AF5259E3504}" srcOrd="2" destOrd="0" presId="urn:microsoft.com/office/officeart/2018/2/layout/IconCircleList"/>
    <dgm:cxn modelId="{5E9BE552-D24E-4CC7-9C1A-D2941CAEFD27}" type="presParOf" srcId="{309D2532-11D5-48FE-84B5-7AF5259E3504}" destId="{306ACB70-4ADC-472D-8600-3A01A32ADA29}" srcOrd="0" destOrd="0" presId="urn:microsoft.com/office/officeart/2018/2/layout/IconCircleList"/>
    <dgm:cxn modelId="{CE8596A5-8C74-4718-A902-6892BA3363F3}" type="presParOf" srcId="{309D2532-11D5-48FE-84B5-7AF5259E3504}" destId="{64F84649-3F95-4021-958D-82428FC8B981}" srcOrd="1" destOrd="0" presId="urn:microsoft.com/office/officeart/2018/2/layout/IconCircleList"/>
    <dgm:cxn modelId="{9B604E49-2067-4121-AB1B-8F725E3229FC}" type="presParOf" srcId="{309D2532-11D5-48FE-84B5-7AF5259E3504}" destId="{CD1A173D-6D9D-4AC3-8313-338640D33A26}" srcOrd="2" destOrd="0" presId="urn:microsoft.com/office/officeart/2018/2/layout/IconCircleList"/>
    <dgm:cxn modelId="{AA2595BF-2F80-4871-AE30-16FC09348311}" type="presParOf" srcId="{309D2532-11D5-48FE-84B5-7AF5259E3504}" destId="{91E815DB-C098-410A-8ACE-CC4A46CCCAB7}" srcOrd="3" destOrd="0" presId="urn:microsoft.com/office/officeart/2018/2/layout/IconCircleList"/>
    <dgm:cxn modelId="{8D1C09D1-FA08-4DE2-899D-B162A368246D}" type="presParOf" srcId="{6FECAD36-1E85-4EE6-A554-20F2D5939BF9}" destId="{B6D6770F-7046-4BA0-878E-58BB5BC48EB0}" srcOrd="3" destOrd="0" presId="urn:microsoft.com/office/officeart/2018/2/layout/IconCircleList"/>
    <dgm:cxn modelId="{B1C2ECF0-00C5-4187-BBBC-69D05FD942EF}" type="presParOf" srcId="{6FECAD36-1E85-4EE6-A554-20F2D5939BF9}" destId="{D61A1588-31CA-41A8-846F-3A55C3F8049E}" srcOrd="4" destOrd="0" presId="urn:microsoft.com/office/officeart/2018/2/layout/IconCircleList"/>
    <dgm:cxn modelId="{88676B1D-9AC3-4CA9-910E-3541B059E464}" type="presParOf" srcId="{D61A1588-31CA-41A8-846F-3A55C3F8049E}" destId="{B0FD8742-66D9-4393-9C33-EEC4A4D8E2A1}" srcOrd="0" destOrd="0" presId="urn:microsoft.com/office/officeart/2018/2/layout/IconCircleList"/>
    <dgm:cxn modelId="{D6AA7717-8E04-4056-9E0C-F3D02E565918}" type="presParOf" srcId="{D61A1588-31CA-41A8-846F-3A55C3F8049E}" destId="{5413AA9F-D824-4A08-8338-B0E0FC321658}" srcOrd="1" destOrd="0" presId="urn:microsoft.com/office/officeart/2018/2/layout/IconCircleList"/>
    <dgm:cxn modelId="{A64297ED-93F4-4500-9D24-7F694F0FEEA6}" type="presParOf" srcId="{D61A1588-31CA-41A8-846F-3A55C3F8049E}" destId="{7E293292-2D41-4C13-B489-518225BC8038}" srcOrd="2" destOrd="0" presId="urn:microsoft.com/office/officeart/2018/2/layout/IconCircleList"/>
    <dgm:cxn modelId="{F8969779-95E0-48D3-832B-B84D5EBA557C}" type="presParOf" srcId="{D61A1588-31CA-41A8-846F-3A55C3F8049E}" destId="{3192EC83-48D9-4036-8E90-D136C4BDBA6C}" srcOrd="3" destOrd="0" presId="urn:microsoft.com/office/officeart/2018/2/layout/IconCircleList"/>
    <dgm:cxn modelId="{0D6AF169-5049-4582-A443-08C5E536F8F6}" type="presParOf" srcId="{6FECAD36-1E85-4EE6-A554-20F2D5939BF9}" destId="{DA6C6482-9BEE-4D2A-AEC0-AF6FA3B3EECC}" srcOrd="5" destOrd="0" presId="urn:microsoft.com/office/officeart/2018/2/layout/IconCircleList"/>
    <dgm:cxn modelId="{5CF4255B-8B93-43CC-B2BF-E6B5D80C6FE2}" type="presParOf" srcId="{6FECAD36-1E85-4EE6-A554-20F2D5939BF9}" destId="{997EA5B4-2723-4E7C-9C30-23A1F2A9188A}" srcOrd="6" destOrd="0" presId="urn:microsoft.com/office/officeart/2018/2/layout/IconCircleList"/>
    <dgm:cxn modelId="{C7CAFBFC-64AE-4BBA-ABE7-F996531CE3B8}" type="presParOf" srcId="{997EA5B4-2723-4E7C-9C30-23A1F2A9188A}" destId="{59874855-A910-4683-BA03-5407DBA6C3DD}" srcOrd="0" destOrd="0" presId="urn:microsoft.com/office/officeart/2018/2/layout/IconCircleList"/>
    <dgm:cxn modelId="{215A4A8B-CCB9-4121-9B3D-3A8331154E88}" type="presParOf" srcId="{997EA5B4-2723-4E7C-9C30-23A1F2A9188A}" destId="{98346385-37FA-46A9-A6D5-A76B43A7768E}" srcOrd="1" destOrd="0" presId="urn:microsoft.com/office/officeart/2018/2/layout/IconCircleList"/>
    <dgm:cxn modelId="{EA5B82B5-4233-40ED-B379-932C27571D74}" type="presParOf" srcId="{997EA5B4-2723-4E7C-9C30-23A1F2A9188A}" destId="{AB06DA9D-3F53-4C46-95B0-8F82C3B6AC37}" srcOrd="2" destOrd="0" presId="urn:microsoft.com/office/officeart/2018/2/layout/IconCircleList"/>
    <dgm:cxn modelId="{CDF5126E-3B1D-4474-AD64-172754857CBA}" type="presParOf" srcId="{997EA5B4-2723-4E7C-9C30-23A1F2A9188A}" destId="{E4E125A3-29B9-407B-932A-2731221847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956B8-F9A2-4479-AE3B-56AD5177C534}">
      <dsp:nvSpPr>
        <dsp:cNvPr id="0" name=""/>
        <dsp:cNvSpPr/>
      </dsp:nvSpPr>
      <dsp:spPr>
        <a:xfrm>
          <a:off x="0" y="3016"/>
          <a:ext cx="10978096" cy="6424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CD8A0A-43C0-4116-BA76-A88B791E9182}">
      <dsp:nvSpPr>
        <dsp:cNvPr id="0" name=""/>
        <dsp:cNvSpPr/>
      </dsp:nvSpPr>
      <dsp:spPr>
        <a:xfrm>
          <a:off x="194344" y="147570"/>
          <a:ext cx="353353" cy="35335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11589-7A08-45E1-A63F-5137E6DE0075}">
      <dsp:nvSpPr>
        <dsp:cNvPr id="0" name=""/>
        <dsp:cNvSpPr/>
      </dsp:nvSpPr>
      <dsp:spPr>
        <a:xfrm>
          <a:off x="742042" y="3016"/>
          <a:ext cx="10236053" cy="64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94" tIns="67994" rIns="67994" bIns="679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About DIGITAL </a:t>
          </a:r>
          <a:endParaRPr lang="en-US" sz="1900" kern="1200"/>
        </a:p>
      </dsp:txBody>
      <dsp:txXfrm>
        <a:off x="742042" y="3016"/>
        <a:ext cx="10236053" cy="642461"/>
      </dsp:txXfrm>
    </dsp:sp>
    <dsp:sp modelId="{14E12BDF-FD41-425A-A5D0-00C5EA7F24DA}">
      <dsp:nvSpPr>
        <dsp:cNvPr id="0" name=""/>
        <dsp:cNvSpPr/>
      </dsp:nvSpPr>
      <dsp:spPr>
        <a:xfrm>
          <a:off x="0" y="806092"/>
          <a:ext cx="10978096" cy="6424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1E6628-04DD-43EE-8F2B-2D581DA013DC}">
      <dsp:nvSpPr>
        <dsp:cNvPr id="0" name=""/>
        <dsp:cNvSpPr/>
      </dsp:nvSpPr>
      <dsp:spPr>
        <a:xfrm>
          <a:off x="194344" y="950646"/>
          <a:ext cx="353353" cy="353353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BFEE22-C639-488C-9812-B6730003D943}">
      <dsp:nvSpPr>
        <dsp:cNvPr id="0" name=""/>
        <dsp:cNvSpPr/>
      </dsp:nvSpPr>
      <dsp:spPr>
        <a:xfrm>
          <a:off x="742042" y="806092"/>
          <a:ext cx="10236053" cy="64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94" tIns="67994" rIns="67994" bIns="679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Overview of this Call for Proposal </a:t>
          </a:r>
          <a:endParaRPr lang="en-US" sz="1900" kern="1200"/>
        </a:p>
      </dsp:txBody>
      <dsp:txXfrm>
        <a:off x="742042" y="806092"/>
        <a:ext cx="10236053" cy="642461"/>
      </dsp:txXfrm>
    </dsp:sp>
    <dsp:sp modelId="{3305F34D-D123-443E-83EC-33C0AD6E39FB}">
      <dsp:nvSpPr>
        <dsp:cNvPr id="0" name=""/>
        <dsp:cNvSpPr/>
      </dsp:nvSpPr>
      <dsp:spPr>
        <a:xfrm>
          <a:off x="0" y="1609169"/>
          <a:ext cx="10978096" cy="6424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2D510-F09E-4B6B-8670-156B4B33B09C}">
      <dsp:nvSpPr>
        <dsp:cNvPr id="0" name=""/>
        <dsp:cNvSpPr/>
      </dsp:nvSpPr>
      <dsp:spPr>
        <a:xfrm>
          <a:off x="194344" y="1753723"/>
          <a:ext cx="353353" cy="353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1DF1A-31C9-4ABE-B3F3-2EDB87B99BB9}">
      <dsp:nvSpPr>
        <dsp:cNvPr id="0" name=""/>
        <dsp:cNvSpPr/>
      </dsp:nvSpPr>
      <dsp:spPr>
        <a:xfrm>
          <a:off x="742042" y="1609169"/>
          <a:ext cx="10236053" cy="64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94" tIns="67994" rIns="67994" bIns="679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Path to Success</a:t>
          </a:r>
          <a:endParaRPr lang="en-US" sz="1900" kern="1200"/>
        </a:p>
      </dsp:txBody>
      <dsp:txXfrm>
        <a:off x="742042" y="1609169"/>
        <a:ext cx="10236053" cy="642461"/>
      </dsp:txXfrm>
    </dsp:sp>
    <dsp:sp modelId="{ABC72A9C-E541-4E05-94A0-EA31158FEB73}">
      <dsp:nvSpPr>
        <dsp:cNvPr id="0" name=""/>
        <dsp:cNvSpPr/>
      </dsp:nvSpPr>
      <dsp:spPr>
        <a:xfrm>
          <a:off x="0" y="2412245"/>
          <a:ext cx="10978096" cy="6424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9403F2-9014-4CA9-BA2B-784B91D93F1A}">
      <dsp:nvSpPr>
        <dsp:cNvPr id="0" name=""/>
        <dsp:cNvSpPr/>
      </dsp:nvSpPr>
      <dsp:spPr>
        <a:xfrm>
          <a:off x="194344" y="2556799"/>
          <a:ext cx="353353" cy="353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068A5-4BA7-4EB9-96E8-136DEC53C487}">
      <dsp:nvSpPr>
        <dsp:cNvPr id="0" name=""/>
        <dsp:cNvSpPr/>
      </dsp:nvSpPr>
      <dsp:spPr>
        <a:xfrm>
          <a:off x="742042" y="2412245"/>
          <a:ext cx="10236053" cy="64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94" tIns="67994" rIns="67994" bIns="679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Resources &amp; Support</a:t>
          </a:r>
          <a:endParaRPr lang="en-US" sz="1900" kern="1200"/>
        </a:p>
      </dsp:txBody>
      <dsp:txXfrm>
        <a:off x="742042" y="2412245"/>
        <a:ext cx="10236053" cy="642461"/>
      </dsp:txXfrm>
    </dsp:sp>
    <dsp:sp modelId="{DFFA2F8F-E64F-471B-9F3F-3A6DDE9D711C}">
      <dsp:nvSpPr>
        <dsp:cNvPr id="0" name=""/>
        <dsp:cNvSpPr/>
      </dsp:nvSpPr>
      <dsp:spPr>
        <a:xfrm>
          <a:off x="0" y="3215322"/>
          <a:ext cx="10978096" cy="6424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A6B0CC-49C4-4528-89FE-8E877D3F9FA4}">
      <dsp:nvSpPr>
        <dsp:cNvPr id="0" name=""/>
        <dsp:cNvSpPr/>
      </dsp:nvSpPr>
      <dsp:spPr>
        <a:xfrm>
          <a:off x="194344" y="3359876"/>
          <a:ext cx="353353" cy="3533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7BA88-719E-4B6D-BFBA-E6503E2006CE}">
      <dsp:nvSpPr>
        <dsp:cNvPr id="0" name=""/>
        <dsp:cNvSpPr/>
      </dsp:nvSpPr>
      <dsp:spPr>
        <a:xfrm>
          <a:off x="742042" y="3215322"/>
          <a:ext cx="10236053" cy="642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94" tIns="67994" rIns="67994" bIns="679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Q&amp;A</a:t>
          </a:r>
          <a:endParaRPr lang="en-US" sz="1900" kern="1200"/>
        </a:p>
      </dsp:txBody>
      <dsp:txXfrm>
        <a:off x="742042" y="3215322"/>
        <a:ext cx="10236053" cy="642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CD3F-8346-4B37-802B-44CF949399BF}">
      <dsp:nvSpPr>
        <dsp:cNvPr id="0" name=""/>
        <dsp:cNvSpPr/>
      </dsp:nvSpPr>
      <dsp:spPr>
        <a:xfrm>
          <a:off x="2012601" y="34440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1C0D-586B-40C2-A750-9F0400D164BE}">
      <dsp:nvSpPr>
        <dsp:cNvPr id="0" name=""/>
        <dsp:cNvSpPr/>
      </dsp:nvSpPr>
      <dsp:spPr>
        <a:xfrm>
          <a:off x="802020" y="2296902"/>
          <a:ext cx="432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EC1C79"/>
              </a:solidFill>
            </a:rPr>
            <a:t>Associate</a:t>
          </a:r>
          <a:r>
            <a:rPr lang="en-US" sz="1600" kern="1200"/>
            <a:t> organizations can explore the DIGITAL ecosystem and have the potential to be invited by Members to collaborate in projects. Associates are </a:t>
          </a:r>
          <a:r>
            <a:rPr lang="en-US" sz="1600" u="sng" kern="1200"/>
            <a:t>not </a:t>
          </a:r>
          <a:r>
            <a:rPr lang="en-US" sz="1600" kern="1200"/>
            <a:t>eligible for funding.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No Membership Fees</a:t>
          </a:r>
        </a:p>
      </dsp:txBody>
      <dsp:txXfrm>
        <a:off x="802020" y="2296902"/>
        <a:ext cx="4320000" cy="1102500"/>
      </dsp:txXfrm>
    </dsp:sp>
    <dsp:sp modelId="{9AFF54EE-AE80-402A-8B88-4BE452E8D9D5}">
      <dsp:nvSpPr>
        <dsp:cNvPr id="0" name=""/>
        <dsp:cNvSpPr/>
      </dsp:nvSpPr>
      <dsp:spPr>
        <a:xfrm>
          <a:off x="7055048" y="31452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89E77-6DAD-4492-AF79-D25D1A51AB03}">
      <dsp:nvSpPr>
        <dsp:cNvPr id="0" name=""/>
        <dsp:cNvSpPr/>
      </dsp:nvSpPr>
      <dsp:spPr>
        <a:xfrm>
          <a:off x="5917376" y="2337827"/>
          <a:ext cx="4320000" cy="110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rgbClr val="EC1C79"/>
              </a:solidFill>
            </a:rPr>
            <a:t>Member</a:t>
          </a:r>
          <a:r>
            <a:rPr lang="en-US" sz="1600" b="0" i="0" kern="1200"/>
            <a:t> organizations make a commitment to co-invest in projects alongside DIGITAL and gain access to our funding.</a:t>
          </a:r>
        </a:p>
      </dsp:txBody>
      <dsp:txXfrm>
        <a:off x="5917376" y="2337827"/>
        <a:ext cx="4320000" cy="110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E259C-0F60-4E2A-94A5-BFC1A845C4B5}">
      <dsp:nvSpPr>
        <dsp:cNvPr id="0" name=""/>
        <dsp:cNvSpPr/>
      </dsp:nvSpPr>
      <dsp:spPr>
        <a:xfrm>
          <a:off x="0" y="409604"/>
          <a:ext cx="10978095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022" tIns="208280" rIns="8520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i="0" kern="1200" dirty="0">
              <a:solidFill>
                <a:srgbClr val="240D62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Project Team</a:t>
          </a:r>
          <a:r>
            <a:rPr lang="en-CA" sz="1600" i="0" kern="1200" dirty="0"/>
            <a:t>: minimum 3 partners: at least one SME, at least one academic/research, at least one target customer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CA" sz="1600" b="1" i="0" kern="1200">
              <a:solidFill>
                <a:srgbClr val="240D62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Project</a:t>
          </a:r>
          <a:r>
            <a:rPr lang="en-CA" sz="1600" b="1" i="0" kern="1200"/>
            <a:t> Size</a:t>
          </a:r>
          <a:r>
            <a:rPr lang="en-CA" sz="1600" i="0" kern="1200"/>
            <a:t>: $20+M in total costs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CA" sz="1600" b="1" i="0" kern="1200" dirty="0"/>
            <a:t>Project Duration</a:t>
          </a:r>
          <a:r>
            <a:rPr lang="en-CA" sz="1600" i="0" kern="1200" dirty="0"/>
            <a:t>: 3+ years (to end by Dec. 2027)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CA" sz="1600" b="1" i="0" kern="1200"/>
            <a:t>Project Design</a:t>
          </a:r>
          <a:r>
            <a:rPr lang="en-CA" sz="1600" i="0" kern="1200"/>
            <a:t>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CA" sz="1600" i="0" kern="1200"/>
            <a:t>Innovation and R&amp;D </a:t>
          </a:r>
          <a:r>
            <a:rPr lang="en-CA" sz="1600" i="0" kern="1200">
              <a:sym typeface="Wingdings" panose="05000000000000000000" pitchFamily="2" charset="2"/>
            </a:rPr>
            <a:t></a:t>
          </a:r>
          <a:r>
            <a:rPr lang="en-CA" sz="1600" i="0" kern="1200"/>
            <a:t> generation of Foreground IP in Canada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CA" sz="1600" i="0" kern="1200"/>
            <a:t>Include deployment with at least one pilot customer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CA" sz="1600" i="0" kern="1200"/>
            <a:t>Include work related to “Proof of Value” e.g. feasibility studies, evaluation, etc.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CA" sz="1600" i="0" kern="1200"/>
            <a:t>Project should have at least one gate that confirms technical validity and commercial viability for partners to </a:t>
          </a:r>
          <a:r>
            <a:rPr lang="en-CA" sz="1600" i="0" kern="1200">
              <a:latin typeface="+mj-lt"/>
            </a:rPr>
            <a:t>continued investment</a:t>
          </a:r>
          <a:endParaRPr lang="en-CA" sz="1600" i="0" kern="1200"/>
        </a:p>
      </dsp:txBody>
      <dsp:txXfrm>
        <a:off x="0" y="409604"/>
        <a:ext cx="10978095" cy="2646000"/>
      </dsp:txXfrm>
    </dsp:sp>
    <dsp:sp modelId="{3A39AC6A-183C-4911-9157-1F2203ABAD3D}">
      <dsp:nvSpPr>
        <dsp:cNvPr id="0" name=""/>
        <dsp:cNvSpPr/>
      </dsp:nvSpPr>
      <dsp:spPr>
        <a:xfrm>
          <a:off x="522638" y="31607"/>
          <a:ext cx="10452765" cy="525597"/>
        </a:xfrm>
        <a:prstGeom prst="roundRect">
          <a:avLst/>
        </a:prstGeom>
        <a:solidFill>
          <a:srgbClr val="EC1C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462" tIns="0" rIns="290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Technology Leadership (Cycle 6) </a:t>
          </a:r>
          <a:r>
            <a:rPr lang="en-US" sz="1400" b="0" i="0" kern="1200"/>
            <a:t>$65M investment from the federal Global Innovation Clusters program focused on development of novel and innovative digital technology solutions in health and natural resources.</a:t>
          </a:r>
          <a:endParaRPr lang="en-CA" sz="1400" kern="1200"/>
        </a:p>
      </dsp:txBody>
      <dsp:txXfrm>
        <a:off x="548296" y="57265"/>
        <a:ext cx="10401449" cy="474281"/>
      </dsp:txXfrm>
    </dsp:sp>
    <dsp:sp modelId="{708AD3CB-1701-4BD0-AC58-0E8E34041A9B}">
      <dsp:nvSpPr>
        <dsp:cNvPr id="0" name=""/>
        <dsp:cNvSpPr/>
      </dsp:nvSpPr>
      <dsp:spPr>
        <a:xfrm>
          <a:off x="0" y="3518193"/>
          <a:ext cx="10978095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3430"/>
              <a:satOff val="-67970"/>
              <a:lumOff val="426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022" tIns="208280" rIns="85202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rPr>
            <a:t>Project Team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: minimum 3 partners: at least one SME, academic/research recommended, a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t least one target customer</a:t>
          </a:r>
          <a:endParaRPr lang="en-CA" sz="1200" kern="1200" dirty="0">
            <a:solidFill>
              <a:schemeClr val="bg1">
                <a:lumMod val="50000"/>
              </a:schemeClr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Project Size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: $3+M in total costs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Project Duration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: 1+ years (to end by Dec. 2025)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Project Design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Focused on configuration and customization of AI technology solution (around TRL 7) for first time or new sector/market deployment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Include work related to “Proof of Value” e.g. feasibility studies, evaluation, etc.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CA" sz="1200" i="0" kern="120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May include pre-defined conditions to enter a commercial agreement during or after the project.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May include least one gate to confirm technical validity and commercial viability for continued investment </a:t>
          </a:r>
        </a:p>
      </dsp:txBody>
      <dsp:txXfrm>
        <a:off x="0" y="3518193"/>
        <a:ext cx="10978095" cy="1701000"/>
      </dsp:txXfrm>
    </dsp:sp>
    <dsp:sp modelId="{53BFCFC4-59FB-4D6A-B22E-2C0A80814518}">
      <dsp:nvSpPr>
        <dsp:cNvPr id="0" name=""/>
        <dsp:cNvSpPr/>
      </dsp:nvSpPr>
      <dsp:spPr>
        <a:xfrm>
          <a:off x="522638" y="3109604"/>
          <a:ext cx="10452765" cy="556189"/>
        </a:xfrm>
        <a:prstGeom prst="roundRect">
          <a:avLst/>
        </a:prstGeom>
        <a:solidFill>
          <a:schemeClr val="accent2">
            <a:shade val="80000"/>
            <a:hueOff val="-513430"/>
            <a:satOff val="-67970"/>
            <a:lumOff val="42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462" tIns="0" rIns="290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Horizon AI - Technology Commercialization </a:t>
          </a:r>
          <a:r>
            <a:rPr lang="en-US" sz="1400" b="0" i="0" kern="1200"/>
            <a:t>$20M investment from the Commercialization Pillar of the federal Pan-Canadian AI Strategy (PCAIS) to drive the commercialization and adoption of made-in-Canada AI solutions.</a:t>
          </a:r>
          <a:r>
            <a:rPr lang="en-CA" sz="1400" kern="1200"/>
            <a:t> </a:t>
          </a:r>
        </a:p>
      </dsp:txBody>
      <dsp:txXfrm>
        <a:off x="549789" y="3136755"/>
        <a:ext cx="10398463" cy="501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37F0E-D431-4EED-8998-DC486E89C9AE}">
      <dsp:nvSpPr>
        <dsp:cNvPr id="0" name=""/>
        <dsp:cNvSpPr/>
      </dsp:nvSpPr>
      <dsp:spPr>
        <a:xfrm>
          <a:off x="49" y="82005"/>
          <a:ext cx="4771355" cy="708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Digital solutions to support the resiliency and sustainability of health care systems and advance health care</a:t>
          </a:r>
          <a:endParaRPr lang="en-CA" sz="1500" kern="1200"/>
        </a:p>
      </dsp:txBody>
      <dsp:txXfrm>
        <a:off x="49" y="82005"/>
        <a:ext cx="4771355" cy="708851"/>
      </dsp:txXfrm>
    </dsp:sp>
    <dsp:sp modelId="{68660A36-65D8-4ED4-8245-2B518819ACC6}">
      <dsp:nvSpPr>
        <dsp:cNvPr id="0" name=""/>
        <dsp:cNvSpPr/>
      </dsp:nvSpPr>
      <dsp:spPr>
        <a:xfrm>
          <a:off x="49" y="790857"/>
          <a:ext cx="4771355" cy="34226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500" b="1" i="0" kern="1200"/>
            <a:t>Better access to health care: </a:t>
          </a:r>
          <a:r>
            <a:rPr lang="en-US" sz="1500" b="0" i="0" kern="1200"/>
            <a:t>enable people to confidently manage their health and wellness at home and in their communities.</a:t>
          </a:r>
          <a:endParaRPr lang="en-CA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500" b="1" i="0" kern="1200" dirty="0"/>
            <a:t>Improved outcomes</a:t>
          </a:r>
          <a:r>
            <a:rPr lang="en-US" sz="1500" b="0" i="0" kern="1200" dirty="0"/>
            <a:t>: support patients, families and caregivers &amp; clinicians to deliver diagnostic results, adhere to high-quality standards of care, and facilitate the best treatment and care plans. </a:t>
          </a:r>
          <a:endParaRPr lang="en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500" b="1" i="0" kern="1200"/>
            <a:t>Achieving more sustainable healthcare systems: </a:t>
          </a:r>
          <a:r>
            <a:rPr lang="en-US" sz="1500" b="0" i="0" kern="1200"/>
            <a:t>reduce administrative burden, decrease costs and eliminate duplication, and improve data sharing and interoperability to facilitate integrated and coordinated patient-centered care.</a:t>
          </a:r>
          <a:endParaRPr lang="en-CA" sz="1500" kern="1200"/>
        </a:p>
      </dsp:txBody>
      <dsp:txXfrm>
        <a:off x="49" y="790857"/>
        <a:ext cx="4771355" cy="3422671"/>
      </dsp:txXfrm>
    </dsp:sp>
    <dsp:sp modelId="{14BDB7EB-37E0-4541-8843-7364DC497A29}">
      <dsp:nvSpPr>
        <dsp:cNvPr id="0" name=""/>
        <dsp:cNvSpPr/>
      </dsp:nvSpPr>
      <dsp:spPr>
        <a:xfrm>
          <a:off x="5439395" y="82005"/>
          <a:ext cx="4771355" cy="708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Digital solutions to support environmental health and strengthen the natural resources sector to succeed in a prosperous, low carbon economy. </a:t>
          </a:r>
          <a:endParaRPr lang="en-CA" sz="1500" kern="1200"/>
        </a:p>
      </dsp:txBody>
      <dsp:txXfrm>
        <a:off x="5439395" y="82005"/>
        <a:ext cx="4771355" cy="708851"/>
      </dsp:txXfrm>
    </dsp:sp>
    <dsp:sp modelId="{EAFC1748-A966-4C86-82DF-A0FFCAB1AEEC}">
      <dsp:nvSpPr>
        <dsp:cNvPr id="0" name=""/>
        <dsp:cNvSpPr/>
      </dsp:nvSpPr>
      <dsp:spPr>
        <a:xfrm>
          <a:off x="5439395" y="790857"/>
          <a:ext cx="4771355" cy="34226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500" b="1" i="0" kern="1200"/>
            <a:t>Sustainable, low impact mining: </a:t>
          </a:r>
          <a:r>
            <a:rPr lang="en-US" sz="1500" b="0" i="0" kern="1200"/>
            <a:t>reduce the generation of waste and large tailings. Identify and address environmental impacts, lower investment costs, and improve the identification, extraction and processing of critical minerals. </a:t>
          </a:r>
          <a:endParaRPr lang="en-CA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500" b="1" i="0" kern="1200"/>
            <a:t>Regenerative agriculture supply chains: </a:t>
          </a:r>
          <a:r>
            <a:rPr lang="en-US" sz="1500" b="0" i="0" kern="1200"/>
            <a:t>advance food security, improve yield and optimize logistics while promoting plant vigor, biological diversity, pest and disease control, and soil as an asset for the natural sequestration of carbon dioxide.  </a:t>
          </a:r>
          <a:endParaRPr lang="en-CA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500" b="1" i="0" kern="1200"/>
            <a:t>Resilient forestry: </a:t>
          </a:r>
          <a:r>
            <a:rPr lang="en-US" sz="1500" b="0" i="0" kern="1200"/>
            <a:t>effectively manage and optimize forestry assets, supply chain operations, and the ecological health of forests, including its critical role in carbon sequestration.</a:t>
          </a:r>
          <a:endParaRPr lang="en-CA" sz="1500" kern="1200"/>
        </a:p>
      </dsp:txBody>
      <dsp:txXfrm>
        <a:off x="5439395" y="790857"/>
        <a:ext cx="4771355" cy="34226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79321-D01F-461D-B5D2-C9E95E8E3396}">
      <dsp:nvSpPr>
        <dsp:cNvPr id="0" name=""/>
        <dsp:cNvSpPr/>
      </dsp:nvSpPr>
      <dsp:spPr>
        <a:xfrm>
          <a:off x="21317" y="860821"/>
          <a:ext cx="2892412" cy="3658387"/>
        </a:xfrm>
        <a:prstGeom prst="roundRect">
          <a:avLst>
            <a:gd name="adj" fmla="val 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EOI</a:t>
          </a:r>
        </a:p>
      </dsp:txBody>
      <dsp:txXfrm rot="16200000">
        <a:off x="-1189379" y="2071519"/>
        <a:ext cx="2999877" cy="578482"/>
      </dsp:txXfrm>
    </dsp:sp>
    <dsp:sp modelId="{E2915229-2418-4268-88AA-52C8347DC671}">
      <dsp:nvSpPr>
        <dsp:cNvPr id="0" name=""/>
        <dsp:cNvSpPr/>
      </dsp:nvSpPr>
      <dsp:spPr>
        <a:xfrm>
          <a:off x="611127" y="860821"/>
          <a:ext cx="2154847" cy="36583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Expression of Interest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Assessment of eligibility, fit and completeness of project idea, team, execution and commercial strategy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rgbClr val="EC1C79"/>
            </a:solidFill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EC1C79"/>
              </a:solidFill>
              <a:latin typeface="Arial" panose="020B0604020202020204"/>
            </a:rPr>
            <a:t>Internal</a:t>
          </a:r>
          <a:r>
            <a:rPr lang="en-US" sz="1600" b="1" kern="1200" dirty="0">
              <a:solidFill>
                <a:srgbClr val="EC1C79"/>
              </a:solidFill>
            </a:rPr>
            <a:t> evaluation by DIGITAL team</a:t>
          </a:r>
          <a:endParaRPr lang="en-US" sz="1600" b="1" kern="1200" dirty="0"/>
        </a:p>
      </dsp:txBody>
      <dsp:txXfrm>
        <a:off x="611127" y="860821"/>
        <a:ext cx="2154847" cy="3658387"/>
      </dsp:txXfrm>
    </dsp:sp>
    <dsp:sp modelId="{204218EA-76AA-4FAE-B0D0-85109466F35D}">
      <dsp:nvSpPr>
        <dsp:cNvPr id="0" name=""/>
        <dsp:cNvSpPr/>
      </dsp:nvSpPr>
      <dsp:spPr>
        <a:xfrm>
          <a:off x="2999489" y="865540"/>
          <a:ext cx="3015212" cy="3658387"/>
        </a:xfrm>
        <a:prstGeom prst="roundRect">
          <a:avLst>
            <a:gd name="adj" fmla="val 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FPP</a:t>
          </a:r>
        </a:p>
      </dsp:txBody>
      <dsp:txXfrm rot="16200000">
        <a:off x="1801071" y="2063958"/>
        <a:ext cx="2999877" cy="603042"/>
      </dsp:txXfrm>
    </dsp:sp>
    <dsp:sp modelId="{FA683DC6-9EFF-4C93-B692-88E009BDEBEB}">
      <dsp:nvSpPr>
        <dsp:cNvPr id="0" name=""/>
        <dsp:cNvSpPr/>
      </dsp:nvSpPr>
      <dsp:spPr>
        <a:xfrm rot="5400000">
          <a:off x="2780312" y="2436328"/>
          <a:ext cx="537708" cy="457298"/>
        </a:xfrm>
        <a:prstGeom prst="flowChartExtract">
          <a:avLst/>
        </a:prstGeom>
        <a:solidFill>
          <a:srgbClr val="EC1C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1404D-9EB4-4795-A9A7-21618E40EFBF}">
      <dsp:nvSpPr>
        <dsp:cNvPr id="0" name=""/>
        <dsp:cNvSpPr/>
      </dsp:nvSpPr>
      <dsp:spPr>
        <a:xfrm>
          <a:off x="3604956" y="865540"/>
          <a:ext cx="2246333" cy="36583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Full Project Proposal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Determination of scaling potential of project idea, team, commercial and ecosystems</a:t>
          </a:r>
          <a:endParaRPr lang="en-US" sz="1600" b="1" kern="120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EC1C79"/>
              </a:solidFill>
            </a:rPr>
            <a:t>Independent Project Selection Committee (PSC)</a:t>
          </a:r>
          <a:endParaRPr lang="en-US" sz="1600" b="1" kern="1200" dirty="0"/>
        </a:p>
      </dsp:txBody>
      <dsp:txXfrm>
        <a:off x="3604956" y="865540"/>
        <a:ext cx="2246333" cy="36583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E7C01-8E0A-4EBD-BF0A-F6EFCFB56217}">
      <dsp:nvSpPr>
        <dsp:cNvPr id="0" name=""/>
        <dsp:cNvSpPr/>
      </dsp:nvSpPr>
      <dsp:spPr>
        <a:xfrm>
          <a:off x="75995" y="240883"/>
          <a:ext cx="1507605" cy="1507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BB5BA-4B08-4735-9FE2-8E802BB5DBC8}">
      <dsp:nvSpPr>
        <dsp:cNvPr id="0" name=""/>
        <dsp:cNvSpPr/>
      </dsp:nvSpPr>
      <dsp:spPr>
        <a:xfrm>
          <a:off x="392592" y="557480"/>
          <a:ext cx="874411" cy="874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8C3E5-74BA-41C6-A727-D9DFCB168C8A}">
      <dsp:nvSpPr>
        <dsp:cNvPr id="0" name=""/>
        <dsp:cNvSpPr/>
      </dsp:nvSpPr>
      <dsp:spPr>
        <a:xfrm>
          <a:off x="1906658" y="240883"/>
          <a:ext cx="3553640" cy="15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Team &amp; Management Plan | </a:t>
          </a:r>
          <a:r>
            <a:rPr lang="en-CA" sz="2000" b="1" kern="1200" dirty="0">
              <a:solidFill>
                <a:srgbClr val="EC1C79"/>
              </a:solidFill>
            </a:rPr>
            <a:t>25%</a:t>
          </a:r>
          <a:endParaRPr lang="en-US" sz="2000" b="1" kern="1200" dirty="0">
            <a:solidFill>
              <a:srgbClr val="EC1C79"/>
            </a:solidFill>
          </a:endParaRPr>
        </a:p>
      </dsp:txBody>
      <dsp:txXfrm>
        <a:off x="1906658" y="240883"/>
        <a:ext cx="3553640" cy="1507605"/>
      </dsp:txXfrm>
    </dsp:sp>
    <dsp:sp modelId="{306ACB70-4ADC-472D-8600-3A01A32ADA29}">
      <dsp:nvSpPr>
        <dsp:cNvPr id="0" name=""/>
        <dsp:cNvSpPr/>
      </dsp:nvSpPr>
      <dsp:spPr>
        <a:xfrm>
          <a:off x="6079495" y="240883"/>
          <a:ext cx="1507605" cy="1507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84649-3F95-4021-958D-82428FC8B981}">
      <dsp:nvSpPr>
        <dsp:cNvPr id="0" name=""/>
        <dsp:cNvSpPr/>
      </dsp:nvSpPr>
      <dsp:spPr>
        <a:xfrm>
          <a:off x="6396092" y="557480"/>
          <a:ext cx="874411" cy="874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815DB-C098-410A-8ACE-CC4A46CCCAB7}">
      <dsp:nvSpPr>
        <dsp:cNvPr id="0" name=""/>
        <dsp:cNvSpPr/>
      </dsp:nvSpPr>
      <dsp:spPr>
        <a:xfrm>
          <a:off x="7910158" y="240883"/>
          <a:ext cx="3553640" cy="15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Commercial Impact | </a:t>
          </a:r>
          <a:r>
            <a:rPr lang="en-CA" sz="2000" b="1" kern="1200">
              <a:solidFill>
                <a:srgbClr val="EC1C79"/>
              </a:solidFill>
            </a:rPr>
            <a:t>35%</a:t>
          </a:r>
          <a:endParaRPr lang="en-US" sz="2000" b="1" kern="1200">
            <a:solidFill>
              <a:srgbClr val="EC1C79"/>
            </a:solidFill>
          </a:endParaRPr>
        </a:p>
      </dsp:txBody>
      <dsp:txXfrm>
        <a:off x="7910158" y="240883"/>
        <a:ext cx="3553640" cy="1507605"/>
      </dsp:txXfrm>
    </dsp:sp>
    <dsp:sp modelId="{B0FD8742-66D9-4393-9C33-EEC4A4D8E2A1}">
      <dsp:nvSpPr>
        <dsp:cNvPr id="0" name=""/>
        <dsp:cNvSpPr/>
      </dsp:nvSpPr>
      <dsp:spPr>
        <a:xfrm>
          <a:off x="75995" y="2464736"/>
          <a:ext cx="1507605" cy="1507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3AA9F-D824-4A08-8338-B0E0FC321658}">
      <dsp:nvSpPr>
        <dsp:cNvPr id="0" name=""/>
        <dsp:cNvSpPr/>
      </dsp:nvSpPr>
      <dsp:spPr>
        <a:xfrm>
          <a:off x="392592" y="2781333"/>
          <a:ext cx="874411" cy="8744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2EC83-48D9-4036-8E90-D136C4BDBA6C}">
      <dsp:nvSpPr>
        <dsp:cNvPr id="0" name=""/>
        <dsp:cNvSpPr/>
      </dsp:nvSpPr>
      <dsp:spPr>
        <a:xfrm>
          <a:off x="1906658" y="2464736"/>
          <a:ext cx="3553640" cy="15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Technology Innovation | </a:t>
          </a:r>
          <a:r>
            <a:rPr lang="en-CA" sz="2000" b="1" kern="1200">
              <a:solidFill>
                <a:srgbClr val="EC1C79"/>
              </a:solidFill>
            </a:rPr>
            <a:t>25%</a:t>
          </a:r>
          <a:endParaRPr lang="en-US" sz="2000" b="1" kern="1200">
            <a:solidFill>
              <a:srgbClr val="EC1C79"/>
            </a:solidFill>
          </a:endParaRPr>
        </a:p>
      </dsp:txBody>
      <dsp:txXfrm>
        <a:off x="1906658" y="2464736"/>
        <a:ext cx="3553640" cy="1507605"/>
      </dsp:txXfrm>
    </dsp:sp>
    <dsp:sp modelId="{59874855-A910-4683-BA03-5407DBA6C3DD}">
      <dsp:nvSpPr>
        <dsp:cNvPr id="0" name=""/>
        <dsp:cNvSpPr/>
      </dsp:nvSpPr>
      <dsp:spPr>
        <a:xfrm>
          <a:off x="6079495" y="2464736"/>
          <a:ext cx="1507605" cy="1507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46385-37FA-46A9-A6D5-A76B43A7768E}">
      <dsp:nvSpPr>
        <dsp:cNvPr id="0" name=""/>
        <dsp:cNvSpPr/>
      </dsp:nvSpPr>
      <dsp:spPr>
        <a:xfrm>
          <a:off x="6396092" y="2781333"/>
          <a:ext cx="874411" cy="8744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125A3-29B9-407B-932A-273122184795}">
      <dsp:nvSpPr>
        <dsp:cNvPr id="0" name=""/>
        <dsp:cNvSpPr/>
      </dsp:nvSpPr>
      <dsp:spPr>
        <a:xfrm>
          <a:off x="7910158" y="2464736"/>
          <a:ext cx="3553640" cy="15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Ecosystem Impact | </a:t>
          </a:r>
          <a:r>
            <a:rPr lang="en-CA" sz="2000" b="1" kern="1200">
              <a:solidFill>
                <a:srgbClr val="EC1C79"/>
              </a:solidFill>
            </a:rPr>
            <a:t>15%</a:t>
          </a:r>
          <a:endParaRPr lang="en-US" sz="2000" b="1" kern="1200">
            <a:solidFill>
              <a:srgbClr val="EC1C79"/>
            </a:solidFill>
          </a:endParaRPr>
        </a:p>
      </dsp:txBody>
      <dsp:txXfrm>
        <a:off x="7910158" y="2464736"/>
        <a:ext cx="3553640" cy="1507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9394E-141E-D64A-922A-EA614AD536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F4F3D-B6B1-BD4D-8DDA-C0F97EE616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FFCB9C-BBD5-5441-A0F3-A5B882F1652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3E325-3FED-F243-A598-9B2A4EE26D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9EA66-D132-5745-9FD9-F282E42A0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EE1D53-B1A6-8740-87F9-ED3849DF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40CF52-BAA1-7647-8FE1-6C6D121F8E32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521580-C05B-D245-9E69-3BD098AD7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7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7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Remove.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57108-1C99-A24F-8448-3B2675196A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6795" y="432449"/>
            <a:ext cx="10978095" cy="1078943"/>
          </a:xfr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rgbClr val="250E6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ABA6492-CCB0-0B45-A8FB-12EE01B60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796" y="1644650"/>
            <a:ext cx="10978096" cy="4213225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2000">
                <a:solidFill>
                  <a:srgbClr val="250E62"/>
                </a:solidFill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ECE5B6-7AD7-5C4F-BFB2-E393C6A4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82197" y="6474234"/>
            <a:ext cx="6292879" cy="237803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Digital |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9FBA9E-FE24-D947-B1D6-4CC55734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 b="1">
                <a:solidFill>
                  <a:schemeClr val="accent1"/>
                </a:solidFill>
              </a:defRPr>
            </a:lvl1pPr>
          </a:lstStyle>
          <a:p>
            <a:fld id="{D0B2604B-2C10-9148-9B75-BEB233929CAD}" type="slidenum">
              <a:rPr lang="en-US" smtClean="0"/>
              <a:pPr/>
              <a:t>‹#›</a:t>
            </a:fld>
            <a:endParaRPr lang="en-US" b="1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45BBE8C-54CA-ABD3-7811-74127DD4A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502" b="31454"/>
          <a:stretch/>
        </p:blipFill>
        <p:spPr>
          <a:xfrm>
            <a:off x="132560" y="6275429"/>
            <a:ext cx="1211316" cy="4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9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D7DE6C-000C-EADD-2866-B174A5DD7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502" b="31454"/>
          <a:stretch/>
        </p:blipFill>
        <p:spPr>
          <a:xfrm>
            <a:off x="755707" y="5173634"/>
            <a:ext cx="2920682" cy="1052733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17AE5D5-A241-4070-BC07-A2487251F7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48645" y="0"/>
            <a:ext cx="4841378" cy="6863776"/>
          </a:xfrm>
          <a:custGeom>
            <a:avLst/>
            <a:gdLst>
              <a:gd name="connsiteX0" fmla="*/ 652569 w 4841378"/>
              <a:gd name="connsiteY0" fmla="*/ 0 h 6863776"/>
              <a:gd name="connsiteX1" fmla="*/ 4841378 w 4841378"/>
              <a:gd name="connsiteY1" fmla="*/ 0 h 6863776"/>
              <a:gd name="connsiteX2" fmla="*/ 4841378 w 4841378"/>
              <a:gd name="connsiteY2" fmla="*/ 6863776 h 6863776"/>
              <a:gd name="connsiteX3" fmla="*/ 0 w 4841378"/>
              <a:gd name="connsiteY3" fmla="*/ 6863776 h 6863776"/>
              <a:gd name="connsiteX4" fmla="*/ 1718486 w 4841378"/>
              <a:gd name="connsiteY4" fmla="*/ 3088699 h 6863776"/>
              <a:gd name="connsiteX5" fmla="*/ 778632 w 4841378"/>
              <a:gd name="connsiteY5" fmla="*/ 167497 h 68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378" h="6863776">
                <a:moveTo>
                  <a:pt x="652569" y="0"/>
                </a:moveTo>
                <a:lnTo>
                  <a:pt x="4841378" y="0"/>
                </a:lnTo>
                <a:lnTo>
                  <a:pt x="4841378" y="6863776"/>
                </a:lnTo>
                <a:lnTo>
                  <a:pt x="0" y="6863776"/>
                </a:lnTo>
                <a:cubicBezTo>
                  <a:pt x="1053082" y="5946064"/>
                  <a:pt x="1718486" y="4595044"/>
                  <a:pt x="1718486" y="3088699"/>
                </a:cubicBezTo>
                <a:cubicBezTo>
                  <a:pt x="1720155" y="2038624"/>
                  <a:pt x="1390241" y="1016712"/>
                  <a:pt x="778632" y="16749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lang="en-CA">
                <a:solidFill>
                  <a:schemeClr val="tx1"/>
                </a:solidFill>
              </a:defRPr>
            </a:lvl1pPr>
          </a:lstStyle>
          <a:p>
            <a:r>
              <a:rPr lang="en-CA"/>
              <a:t>Tap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AEBFD2-387B-437F-848D-4BDF43E253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8777" y="607986"/>
            <a:ext cx="7714003" cy="2539055"/>
          </a:xfrm>
        </p:spPr>
        <p:txBody>
          <a:bodyPr wrap="square" lIns="0" tIns="0" rIns="0" bIns="0" anchor="b" anchorCtr="0"/>
          <a:lstStyle>
            <a:lvl1pPr algn="l">
              <a:defRPr sz="4500" b="1">
                <a:solidFill>
                  <a:srgbClr val="250E62"/>
                </a:solidFill>
              </a:defRPr>
            </a:lvl1pPr>
          </a:lstStyle>
          <a:p>
            <a:r>
              <a:rPr lang="en-US"/>
              <a:t>Presentation Title Goes  Here Lorem Ipsum Dolor 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269AF3C-BEE9-6F4F-AEF7-F53D596FC6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572" y="3342531"/>
            <a:ext cx="7872412" cy="411162"/>
          </a:xfrm>
        </p:spPr>
        <p:txBody>
          <a:bodyPr/>
          <a:lstStyle>
            <a:lvl1pPr marL="0" indent="0">
              <a:buNone/>
              <a:defRPr>
                <a:solidFill>
                  <a:srgbClr val="7A30C1"/>
                </a:solidFill>
              </a:defRPr>
            </a:lvl1pPr>
            <a:lvl2pPr>
              <a:defRPr>
                <a:solidFill>
                  <a:srgbClr val="7A30C1"/>
                </a:solidFill>
              </a:defRPr>
            </a:lvl2pPr>
            <a:lvl3pPr>
              <a:defRPr>
                <a:solidFill>
                  <a:srgbClr val="7A30C1"/>
                </a:solidFill>
              </a:defRPr>
            </a:lvl3pPr>
            <a:lvl4pPr>
              <a:defRPr>
                <a:solidFill>
                  <a:srgbClr val="7A30C1"/>
                </a:solidFill>
              </a:defRPr>
            </a:lvl4pPr>
            <a:lvl5pPr>
              <a:defRPr>
                <a:solidFill>
                  <a:srgbClr val="7A30C1"/>
                </a:solidFill>
              </a:defRPr>
            </a:lvl5pPr>
          </a:lstStyle>
          <a:p>
            <a:pPr lvl="0"/>
            <a:r>
              <a:rPr lang="en-US"/>
              <a:t>Subtitle Goes Here  |  Month XX, 2021</a:t>
            </a:r>
          </a:p>
        </p:txBody>
      </p:sp>
    </p:spTree>
    <p:extLst>
      <p:ext uri="{BB962C8B-B14F-4D97-AF65-F5344CB8AC3E}">
        <p14:creationId xmlns:p14="http://schemas.microsoft.com/office/powerpoint/2010/main" val="53627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2E7776-B083-4E91-B7CB-3E27886603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6742" y="1380716"/>
            <a:ext cx="7965258" cy="1664884"/>
          </a:xfr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rgbClr val="250E6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1745C5-0DCF-C74B-845D-9ACF079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8431" y="408309"/>
            <a:ext cx="6292879" cy="237803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Digital Supercluster  |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022D58-3E24-0A49-8B25-7CB71F8D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245" y="408308"/>
            <a:ext cx="225429" cy="2378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 b="1">
                <a:solidFill>
                  <a:schemeClr val="accent1"/>
                </a:solidFill>
              </a:defRPr>
            </a:lvl1pPr>
          </a:lstStyle>
          <a:p>
            <a:fld id="{D0B2604B-2C10-9148-9B75-BEB233929CAD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9715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9DD8-4478-244C-B28B-D54E30B24E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8920" y="767872"/>
            <a:ext cx="7714003" cy="2539055"/>
          </a:xfrm>
        </p:spPr>
        <p:txBody>
          <a:bodyPr wrap="square" lIns="0" tIns="0" rIns="0" bIns="0" anchor="b" anchorCtr="0"/>
          <a:lstStyle>
            <a:lvl1pPr algn="l">
              <a:defRPr sz="4500" b="1">
                <a:solidFill>
                  <a:srgbClr val="250E62"/>
                </a:solidFill>
              </a:defRPr>
            </a:lvl1pPr>
          </a:lstStyle>
          <a:p>
            <a:r>
              <a:rPr lang="en-US"/>
              <a:t>Presentation Title Goes  Here Lorem Ipsum Dolor 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606ED-492F-9744-BAA2-8EF3CAF5F7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1867" y="3551238"/>
            <a:ext cx="7872412" cy="411162"/>
          </a:xfrm>
        </p:spPr>
        <p:txBody>
          <a:bodyPr/>
          <a:lstStyle>
            <a:lvl1pPr marL="0" indent="0">
              <a:buNone/>
              <a:defRPr>
                <a:solidFill>
                  <a:srgbClr val="7A30C1"/>
                </a:solidFill>
              </a:defRPr>
            </a:lvl1pPr>
            <a:lvl2pPr>
              <a:defRPr>
                <a:solidFill>
                  <a:srgbClr val="7A30C1"/>
                </a:solidFill>
              </a:defRPr>
            </a:lvl2pPr>
            <a:lvl3pPr>
              <a:defRPr>
                <a:solidFill>
                  <a:srgbClr val="7A30C1"/>
                </a:solidFill>
              </a:defRPr>
            </a:lvl3pPr>
            <a:lvl4pPr>
              <a:defRPr>
                <a:solidFill>
                  <a:srgbClr val="7A30C1"/>
                </a:solidFill>
              </a:defRPr>
            </a:lvl4pPr>
            <a:lvl5pPr>
              <a:defRPr>
                <a:solidFill>
                  <a:srgbClr val="7A30C1"/>
                </a:solidFill>
              </a:defRPr>
            </a:lvl5pPr>
          </a:lstStyle>
          <a:p>
            <a:pPr lvl="0"/>
            <a:r>
              <a:rPr lang="en-US"/>
              <a:t>Subtitle Goes Here  |  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0284A-636F-684F-ABB2-EF6829C703B2}"/>
              </a:ext>
            </a:extLst>
          </p:cNvPr>
          <p:cNvSpPr/>
          <p:nvPr userDrawn="1"/>
        </p:nvSpPr>
        <p:spPr>
          <a:xfrm>
            <a:off x="8792188" y="4865166"/>
            <a:ext cx="3101992" cy="162637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FAF5E97-5EEC-0644-ADBA-F72A45E36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2188" y="5107648"/>
            <a:ext cx="3036844" cy="11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0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57108-1C99-A24F-8448-3B2675196A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6734" y="1363938"/>
            <a:ext cx="6871537" cy="136248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6F46018-5244-E14B-9875-B22AF507C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092" y="1980297"/>
            <a:ext cx="6870700" cy="3860800"/>
          </a:xfrm>
        </p:spPr>
        <p:txBody>
          <a:bodyPr/>
          <a:lstStyle>
            <a:lvl1pPr>
              <a:defRPr>
                <a:solidFill>
                  <a:srgbClr val="9B7EDC"/>
                </a:solidFill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endParaRPr lang="en-US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2543E75B-55A6-EBDF-71D7-92026AC239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0622" y="-5776"/>
            <a:ext cx="4841378" cy="6863776"/>
          </a:xfrm>
          <a:custGeom>
            <a:avLst/>
            <a:gdLst>
              <a:gd name="connsiteX0" fmla="*/ 652569 w 4841378"/>
              <a:gd name="connsiteY0" fmla="*/ 0 h 6863776"/>
              <a:gd name="connsiteX1" fmla="*/ 4841378 w 4841378"/>
              <a:gd name="connsiteY1" fmla="*/ 0 h 6863776"/>
              <a:gd name="connsiteX2" fmla="*/ 4841378 w 4841378"/>
              <a:gd name="connsiteY2" fmla="*/ 6863776 h 6863776"/>
              <a:gd name="connsiteX3" fmla="*/ 0 w 4841378"/>
              <a:gd name="connsiteY3" fmla="*/ 6863776 h 6863776"/>
              <a:gd name="connsiteX4" fmla="*/ 1718486 w 4841378"/>
              <a:gd name="connsiteY4" fmla="*/ 3088699 h 6863776"/>
              <a:gd name="connsiteX5" fmla="*/ 778632 w 4841378"/>
              <a:gd name="connsiteY5" fmla="*/ 167497 h 68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378" h="6863776">
                <a:moveTo>
                  <a:pt x="652569" y="0"/>
                </a:moveTo>
                <a:lnTo>
                  <a:pt x="4841378" y="0"/>
                </a:lnTo>
                <a:lnTo>
                  <a:pt x="4841378" y="6863776"/>
                </a:lnTo>
                <a:lnTo>
                  <a:pt x="0" y="6863776"/>
                </a:lnTo>
                <a:cubicBezTo>
                  <a:pt x="1053082" y="5946064"/>
                  <a:pt x="1718486" y="4595044"/>
                  <a:pt x="1718486" y="3088699"/>
                </a:cubicBezTo>
                <a:cubicBezTo>
                  <a:pt x="1720155" y="2038624"/>
                  <a:pt x="1390241" y="1016712"/>
                  <a:pt x="778632" y="167497"/>
                </a:cubicBezTo>
                <a:close/>
              </a:path>
            </a:pathLst>
          </a:custGeom>
          <a:solidFill>
            <a:srgbClr val="250E62"/>
          </a:solidFill>
        </p:spPr>
        <p:txBody>
          <a:bodyPr wrap="square">
            <a:noAutofit/>
          </a:bodyPr>
          <a:lstStyle>
            <a:lvl1pPr>
              <a:defRPr lang="en-CA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57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A67E69D-A86E-3C44-85AF-9FB1AEAE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8431" y="408309"/>
            <a:ext cx="6292879" cy="237803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Digital Supercluster  |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221908-9526-8642-B920-97BBC392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245" y="408308"/>
            <a:ext cx="225429" cy="2378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 b="1">
                <a:solidFill>
                  <a:schemeClr val="accent1"/>
                </a:solidFill>
              </a:defRPr>
            </a:lvl1pPr>
          </a:lstStyle>
          <a:p>
            <a:fld id="{D0B2604B-2C10-9148-9B75-BEB233929CAD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99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32306-53B4-C14B-BBA4-88732C87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AC7B-4FD0-0D4C-8262-256EA8E6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4579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664" r:id="rId2"/>
    <p:sldLayoutId id="2147483776" r:id="rId3"/>
    <p:sldLayoutId id="2147483777" r:id="rId4"/>
    <p:sldLayoutId id="2147483778" r:id="rId5"/>
    <p:sldLayoutId id="214748377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50E6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A30C1"/>
          </a:solidFill>
          <a:latin typeface="+mj-lt"/>
          <a:ea typeface="+mn-ea"/>
          <a:cs typeface="Arial" panose="020B0604020202020204" pitchFamily="34" charset="0"/>
        </a:defRPr>
      </a:lvl1pPr>
      <a:lvl2pPr marL="757238" indent="-233363" algn="l" defTabSz="914400" rtl="0" eaLnBrk="1" latinLnBrk="0" hangingPunct="1">
        <a:lnSpc>
          <a:spcPct val="9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tabLst/>
        <a:defRPr sz="1800" kern="1200">
          <a:solidFill>
            <a:srgbClr val="250E62"/>
          </a:solidFill>
          <a:latin typeface="+mj-lt"/>
          <a:ea typeface="+mn-ea"/>
          <a:cs typeface="Arial" panose="020B0604020202020204" pitchFamily="34" charset="0"/>
        </a:defRPr>
      </a:lvl2pPr>
      <a:lvl3pPr marL="1116013" indent="-22542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800" kern="1200">
          <a:solidFill>
            <a:srgbClr val="250E62"/>
          </a:solidFill>
          <a:latin typeface="+mj-lt"/>
          <a:ea typeface="+mn-ea"/>
          <a:cs typeface="Arial" panose="020B0604020202020204" pitchFamily="34" charset="0"/>
        </a:defRPr>
      </a:lvl3pPr>
      <a:lvl4pPr marL="155575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1595438" algn="l"/>
        </a:tabLst>
        <a:defRPr sz="1400" kern="1200">
          <a:solidFill>
            <a:srgbClr val="250E62"/>
          </a:solidFill>
          <a:latin typeface="+mj-lt"/>
          <a:ea typeface="+mn-ea"/>
          <a:cs typeface="Arial" panose="020B0604020202020204" pitchFamily="34" charset="0"/>
        </a:defRPr>
      </a:lvl4pPr>
      <a:lvl5pPr marL="1647825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rgbClr val="250E62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digitalsupercluster.ca/wp-content/uploads/2023/05/Program-Guide-C6-May-2023-vF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5.xml"/><Relationship Id="rId9" Type="http://schemas.openxmlformats.org/officeDocument/2006/relationships/hyperlink" Target="https://digitalsupercluster.my.site.com/dts/s/create-opportunity?language=en_U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diagramQuickStyle" Target="../diagrams/quickStyle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diagramLayout" Target="../diagrams/layout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2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diagramData" Target="../diagrams/data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.xml"/><Relationship Id="rId28" Type="http://schemas.microsoft.com/office/2007/relationships/diagramDrawing" Target="../diagrams/drawing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digitalsupercluster.ca/wp-content/uploads/2023/05/Program-Guide-C6-May-2023-vF.pdf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gitalsupercluster.my.site.com/dts/s/create-opportunity?language=en_U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roposal-support@digitalsupercluster.ca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igitalsupercluster.ca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EE0011BD-BC03-C04E-98AC-19F7493D4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89119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  <a:cs typeface="+mj-cs"/>
              </a:rPr>
              <a:t>Ahead of the Curve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777D50-B65C-5943-90E4-4EBE55D3AC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>
                <a:solidFill>
                  <a:schemeClr val="tx1"/>
                </a:solidFill>
                <a:latin typeface="+mn-lt"/>
                <a:cs typeface="+mn-cs"/>
              </a:rPr>
              <a:t>Investing in Canada’s Digital Future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9E77F-96A5-0AA3-CC9A-0BD09AD7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8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B13B43-8418-0175-D361-1ABCAB6C7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02" b="31454"/>
          <a:stretch/>
        </p:blipFill>
        <p:spPr>
          <a:xfrm>
            <a:off x="9092780" y="297065"/>
            <a:ext cx="289645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8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0B25F-8ADE-3BFF-7D53-3FDAA759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Co-Investment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1DF87-CEC5-03D2-03EA-55804FC60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109" y="1333470"/>
            <a:ext cx="10978096" cy="4213225"/>
          </a:xfrm>
        </p:spPr>
        <p:txBody>
          <a:bodyPr>
            <a:normAutofit/>
          </a:bodyPr>
          <a:lstStyle/>
          <a:p>
            <a:r>
              <a:rPr lang="en-US" sz="2200" dirty="0"/>
              <a:t>Costs eligible for DIGITAL co-investment must be </a:t>
            </a:r>
            <a:r>
              <a:rPr lang="en-US" sz="2200" b="1" dirty="0">
                <a:solidFill>
                  <a:schemeClr val="accent3"/>
                </a:solidFill>
              </a:rPr>
              <a:t>incremental</a:t>
            </a:r>
            <a:r>
              <a:rPr lang="en-US" sz="2200" dirty="0"/>
              <a:t>, </a:t>
            </a:r>
            <a:r>
              <a:rPr lang="en-US" sz="2200" b="1" dirty="0">
                <a:solidFill>
                  <a:schemeClr val="accent3"/>
                </a:solidFill>
              </a:rPr>
              <a:t>reasonable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accent3"/>
                </a:solidFill>
              </a:rPr>
              <a:t>directly</a:t>
            </a:r>
            <a:r>
              <a:rPr lang="en-US" sz="2200" dirty="0"/>
              <a:t> relate to the project activities during the project term</a:t>
            </a:r>
          </a:p>
          <a:p>
            <a:r>
              <a:rPr lang="en-US" sz="2200" dirty="0"/>
              <a:t>Expenses are co-invested on a </a:t>
            </a:r>
            <a:r>
              <a:rPr lang="en-US" sz="2200" b="1" dirty="0">
                <a:solidFill>
                  <a:schemeClr val="accent3"/>
                </a:solidFill>
              </a:rPr>
              <a:t>cost basis </a:t>
            </a:r>
          </a:p>
          <a:p>
            <a:pPr lvl="1"/>
            <a:r>
              <a:rPr lang="en-US" sz="1600" dirty="0"/>
              <a:t>Salaries and MERC</a:t>
            </a:r>
          </a:p>
          <a:p>
            <a:pPr lvl="1"/>
            <a:r>
              <a:rPr lang="en-US" sz="1600" dirty="0"/>
              <a:t>Capital Expenditures (pre-approval from DIGITAL required for over $1M)</a:t>
            </a:r>
          </a:p>
          <a:p>
            <a:pPr lvl="1"/>
            <a:r>
              <a:rPr lang="en-US" sz="1600" dirty="0"/>
              <a:t>Foreign Costs (pre-approval from DIGITAL required)</a:t>
            </a:r>
          </a:p>
          <a:p>
            <a:r>
              <a:rPr lang="en-US" sz="2200" dirty="0"/>
              <a:t>Consortium Partners can </a:t>
            </a:r>
            <a:r>
              <a:rPr lang="en-US" sz="2200" b="1" dirty="0">
                <a:solidFill>
                  <a:schemeClr val="accent3"/>
                </a:solidFill>
              </a:rPr>
              <a:t>not make a profit</a:t>
            </a:r>
          </a:p>
          <a:p>
            <a:pPr lvl="1"/>
            <a:r>
              <a:rPr lang="en-US" sz="2000" dirty="0"/>
              <a:t>Actual co-investment will be based on claims showing real costs incurred</a:t>
            </a:r>
          </a:p>
          <a:p>
            <a:r>
              <a:rPr lang="en-US" sz="2200" dirty="0"/>
              <a:t>‘</a:t>
            </a:r>
            <a:r>
              <a:rPr lang="en-US" sz="2200" b="1" dirty="0">
                <a:solidFill>
                  <a:schemeClr val="accent3"/>
                </a:solidFill>
              </a:rPr>
              <a:t>Skin in the Game</a:t>
            </a:r>
            <a:r>
              <a:rPr lang="en-US" sz="2200" dirty="0"/>
              <a:t>’: All consortium members must have a meaningful level of co-investment (financial, service commitments or in-kind) in the project </a:t>
            </a:r>
          </a:p>
          <a:p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9D9C9-F146-1E9F-3D5D-9EE1C103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10</a:t>
            </a:fld>
            <a:endParaRPr lang="en-US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A003D-A79D-0265-64FC-7BD37A842404}"/>
              </a:ext>
            </a:extLst>
          </p:cNvPr>
          <p:cNvSpPr/>
          <p:nvPr/>
        </p:nvSpPr>
        <p:spPr>
          <a:xfrm>
            <a:off x="1078522" y="5175548"/>
            <a:ext cx="9482572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defTabSz="914377">
              <a:defRPr/>
            </a:pPr>
            <a:r>
              <a:rPr lang="en-US" dirty="0">
                <a:solidFill>
                  <a:schemeClr val="bg2"/>
                </a:solidFill>
              </a:rPr>
              <a:t>“Co-investment” refers to the concept that the consortium partners, including DIGITAL, are sharing in the total investment required to fund the collective costs for a specific project. </a:t>
            </a:r>
            <a:endParaRPr lang="en-US" b="1" dirty="0">
              <a:solidFill>
                <a:schemeClr val="bg2"/>
              </a:solidFill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799A9-B4FE-EDC4-36A9-AA9D3DD9BAB9}"/>
              </a:ext>
            </a:extLst>
          </p:cNvPr>
          <p:cNvSpPr/>
          <p:nvPr/>
        </p:nvSpPr>
        <p:spPr>
          <a:xfrm>
            <a:off x="1459747" y="6216883"/>
            <a:ext cx="9101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DIGITAL will only provide co-investment payments to an Eligible Member for any Eligible Costs incurred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after a Master Project Agreement has been executed.</a:t>
            </a:r>
            <a:endParaRPr lang="en-US" sz="1200" u="sng" dirty="0">
              <a:solidFill>
                <a:schemeClr val="bg1">
                  <a:lumMod val="50000"/>
                </a:schemeClr>
              </a:solidFill>
              <a:ea typeface="맑은 고딕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1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0B25F-8ADE-3BFF-7D53-3FDAA759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Co-Investment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1DF87-CEC5-03D2-03EA-55804FC60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990" y="1322387"/>
            <a:ext cx="11374644" cy="4213225"/>
          </a:xfrm>
        </p:spPr>
        <p:txBody>
          <a:bodyPr>
            <a:normAutofit fontScale="92500" lnSpcReduction="10000"/>
          </a:bodyPr>
          <a:lstStyle/>
          <a:p>
            <a:pPr defTabSz="914377" eaLnBrk="1" hangingPunct="1">
              <a:spcBef>
                <a:spcPts val="0"/>
              </a:spcBef>
              <a:defRPr/>
            </a:pPr>
            <a:r>
              <a:rPr lang="en-CA" sz="2400" dirty="0"/>
              <a:t>Co-investment is based on a </a:t>
            </a:r>
            <a:r>
              <a:rPr lang="en-CA" sz="2400" b="1" dirty="0">
                <a:solidFill>
                  <a:srgbClr val="EC1C79"/>
                </a:solidFill>
              </a:rPr>
              <a:t>cost recovery </a:t>
            </a:r>
            <a:r>
              <a:rPr lang="en-CA" sz="2400" dirty="0"/>
              <a:t>model of eligible expenses</a:t>
            </a:r>
          </a:p>
          <a:p>
            <a:pPr lvl="1" defTabSz="914377">
              <a:spcAft>
                <a:spcPts val="0"/>
              </a:spcAft>
              <a:defRPr/>
            </a:pPr>
            <a:r>
              <a:rPr lang="en-CA" sz="1700" dirty="0"/>
              <a:t>Project partners incur the costs and then claim DIGITAL funds.</a:t>
            </a:r>
            <a:r>
              <a:rPr lang="en-US" sz="1700" dirty="0"/>
              <a:t> </a:t>
            </a:r>
          </a:p>
          <a:p>
            <a:pPr lvl="1" defTabSz="914377">
              <a:spcAft>
                <a:spcPts val="0"/>
              </a:spcAft>
              <a:defRPr/>
            </a:pPr>
            <a:r>
              <a:rPr lang="en-US" sz="1700" dirty="0"/>
              <a:t>All organizations are expected to fund their own work and support their cash flow throughout the project. </a:t>
            </a:r>
            <a:endParaRPr lang="en-CA" sz="1700" dirty="0"/>
          </a:p>
          <a:p>
            <a:pPr lvl="1" defTabSz="914377">
              <a:spcAft>
                <a:spcPts val="0"/>
              </a:spcAft>
              <a:defRPr/>
            </a:pPr>
            <a:r>
              <a:rPr lang="en-CA" sz="1700" dirty="0"/>
              <a:t>Eligible Expenses: direct and incremental costs linked to project outcomes including salaries, subcontractors, equipment purchases, and travel</a:t>
            </a:r>
          </a:p>
          <a:p>
            <a:pPr lvl="1" defTabSz="914377">
              <a:spcAft>
                <a:spcPts val="0"/>
              </a:spcAft>
              <a:defRPr/>
            </a:pPr>
            <a:r>
              <a:rPr lang="en-CA" sz="1700" dirty="0"/>
              <a:t>DIGITAL’s payments are made on actual project costs incurred on a quarterly basis following project team confirmation that it has fulfilled its commitments. </a:t>
            </a:r>
          </a:p>
          <a:p>
            <a:pPr defTabSz="914377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/>
          </a:p>
          <a:p>
            <a:pPr defTabSz="914377" eaLnBrk="1" hangingPunct="1">
              <a:spcBef>
                <a:spcPts val="0"/>
              </a:spcBef>
              <a:defRPr/>
            </a:pPr>
            <a:r>
              <a:rPr lang="en-CA" sz="2400" dirty="0"/>
              <a:t>Co-investment is calculated as </a:t>
            </a:r>
            <a:r>
              <a:rPr lang="en-CA" sz="2400" b="1" dirty="0">
                <a:solidFill>
                  <a:srgbClr val="EC1C79"/>
                </a:solidFill>
              </a:rPr>
              <a:t>35% of eligible costs </a:t>
            </a:r>
            <a:r>
              <a:rPr lang="en-CA" sz="2400" dirty="0"/>
              <a:t>for eligible Members</a:t>
            </a:r>
          </a:p>
          <a:p>
            <a:pPr lvl="1" defTabSz="914377">
              <a:spcAft>
                <a:spcPts val="0"/>
              </a:spcAft>
              <a:defRPr/>
            </a:pPr>
            <a:r>
              <a:rPr lang="en-CA" dirty="0"/>
              <a:t>Adjustments includes </a:t>
            </a:r>
            <a:r>
              <a:rPr lang="en-CA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Project-based Membership Fees </a:t>
            </a:r>
            <a:r>
              <a:rPr lang="en-CA" b="1" dirty="0">
                <a:latin typeface="Roboto" panose="02000000000000000000" pitchFamily="2" charset="0"/>
                <a:ea typeface="Roboto" panose="02000000000000000000" pitchFamily="2" charset="0"/>
              </a:rPr>
              <a:t>@ </a:t>
            </a:r>
            <a:r>
              <a:rPr lang="en-US" dirty="0"/>
              <a:t>5% of eligible costs claimed and GST/PST</a:t>
            </a:r>
            <a:endParaRPr lang="en-CA" sz="2200" dirty="0"/>
          </a:p>
          <a:p>
            <a:pPr defTabSz="914377" eaLnBrk="1" hangingPunct="1">
              <a:spcBef>
                <a:spcPts val="0"/>
              </a:spcBef>
              <a:defRPr/>
            </a:pPr>
            <a:endParaRPr lang="en-CA" sz="2400" dirty="0"/>
          </a:p>
          <a:p>
            <a:pPr defTabSz="914377" eaLnBrk="1" hangingPunct="1">
              <a:spcBef>
                <a:spcPts val="0"/>
              </a:spcBef>
              <a:defRPr/>
            </a:pPr>
            <a:r>
              <a:rPr lang="en-CA" sz="2400" dirty="0"/>
              <a:t>Co-investment is provided to </a:t>
            </a:r>
            <a:r>
              <a:rPr lang="en-CA" sz="2400" b="1" dirty="0">
                <a:solidFill>
                  <a:srgbClr val="EC1C79"/>
                </a:solidFill>
              </a:rPr>
              <a:t>eligible organizations who are DIGITAL Members </a:t>
            </a:r>
          </a:p>
          <a:p>
            <a:pPr lvl="1" defTabSz="914377">
              <a:spcAft>
                <a:spcPts val="0"/>
              </a:spcAft>
              <a:defRPr/>
            </a:pPr>
            <a:r>
              <a:rPr lang="en-CA" sz="1700" dirty="0"/>
              <a:t>For-profit (industry) Members </a:t>
            </a:r>
          </a:p>
          <a:p>
            <a:pPr lvl="1" defTabSz="914377">
              <a:spcAft>
                <a:spcPts val="0"/>
              </a:spcAft>
              <a:defRPr/>
            </a:pPr>
            <a:r>
              <a:rPr lang="en-CA" sz="1700" dirty="0"/>
              <a:t>Not-for-profits Members with funding primarily </a:t>
            </a:r>
            <a:r>
              <a:rPr lang="en-US" sz="1700" dirty="0"/>
              <a:t>sourced from private organizations</a:t>
            </a:r>
          </a:p>
          <a:p>
            <a:pPr lvl="1" defTabSz="914377">
              <a:spcAft>
                <a:spcPts val="0"/>
              </a:spcAft>
              <a:defRPr/>
            </a:pPr>
            <a:r>
              <a:rPr lang="en-US" sz="1700" dirty="0"/>
              <a:t>Non-federal Crown corporations whose funding is derived from commercial activities</a:t>
            </a:r>
          </a:p>
          <a:p>
            <a:pPr lvl="1" defTabSz="914377">
              <a:spcAft>
                <a:spcPts val="0"/>
              </a:spcAft>
              <a:defRPr/>
            </a:pPr>
            <a:r>
              <a:rPr lang="en-US" sz="1700" dirty="0"/>
              <a:t>Indigenous organizations</a:t>
            </a:r>
            <a:endParaRPr lang="en-CA" sz="1700" dirty="0"/>
          </a:p>
          <a:p>
            <a:pPr defTabSz="914377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/>
          </a:p>
          <a:p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9D9C9-F146-1E9F-3D5D-9EE1C103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11</a:t>
            </a:fld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B82FB-1CFE-3DEA-4342-FB7C1C8C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563" y="4588990"/>
            <a:ext cx="6973448" cy="26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9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Call Overview</a:t>
            </a:r>
            <a:endParaRPr lang="en-US"/>
          </a:p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9BA832-DC6C-CA1E-FF0C-73C1675CA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CA" sz="2000">
                <a:solidFill>
                  <a:srgbClr val="250E62"/>
                </a:solidFill>
              </a:rPr>
              <a:t>Overview</a:t>
            </a:r>
          </a:p>
          <a:p>
            <a:r>
              <a:rPr lang="en-CA" sz="2000">
                <a:solidFill>
                  <a:srgbClr val="250E62"/>
                </a:solidFill>
              </a:rPr>
              <a:t>Areas of Interest</a:t>
            </a:r>
          </a:p>
          <a:p>
            <a:r>
              <a:rPr lang="en-CA" sz="2000">
                <a:solidFill>
                  <a:srgbClr val="250E62"/>
                </a:solidFill>
              </a:rPr>
              <a:t>Eligibility for Participation</a:t>
            </a:r>
          </a:p>
          <a:p>
            <a:r>
              <a:rPr lang="en-CA" sz="2000">
                <a:solidFill>
                  <a:srgbClr val="250E62"/>
                </a:solidFill>
              </a:rPr>
              <a:t>Application &amp; Selection Process</a:t>
            </a:r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4685" r="14685"/>
          <a:stretch/>
        </p:blipFill>
        <p:spPr/>
      </p:pic>
    </p:spTree>
    <p:extLst>
      <p:ext uri="{BB962C8B-B14F-4D97-AF65-F5344CB8AC3E}">
        <p14:creationId xmlns:p14="http://schemas.microsoft.com/office/powerpoint/2010/main" val="356643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Call for Proposals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787484-FF64-20D1-320F-CF40EA924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196" y="1651000"/>
            <a:ext cx="10978096" cy="4213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50E62"/>
                </a:solidFill>
                <a:cs typeface="Arial"/>
              </a:rPr>
              <a:t>With co-investment from the Government of Canada through the Global Innovation Cluster program and the Pan-Canadian Artificial Intelligence Strategy, DIGITAL is mobilizing break-through technology innovation that:</a:t>
            </a:r>
          </a:p>
          <a:p>
            <a:pPr>
              <a:buClr>
                <a:srgbClr val="250E6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cs typeface="Arial"/>
              </a:rPr>
              <a:t>Supports health and wellness </a:t>
            </a:r>
            <a:r>
              <a:rPr lang="en-US" dirty="0">
                <a:solidFill>
                  <a:srgbClr val="250E62"/>
                </a:solidFill>
                <a:cs typeface="Arial"/>
              </a:rPr>
              <a:t>by providing more equitable access to care, improving health outcomes and enabling sustainable healthcare systems in Canada and around the world.</a:t>
            </a:r>
          </a:p>
          <a:p>
            <a:pPr>
              <a:buClr>
                <a:srgbClr val="250E6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cs typeface="Arial"/>
              </a:rPr>
              <a:t>Advances environmental health </a:t>
            </a:r>
            <a:r>
              <a:rPr lang="en-US" dirty="0">
                <a:solidFill>
                  <a:srgbClr val="250E62"/>
                </a:solidFill>
                <a:cs typeface="Arial"/>
              </a:rPr>
              <a:t>and </a:t>
            </a:r>
            <a:r>
              <a:rPr lang="en-US" dirty="0">
                <a:cs typeface="Arial"/>
              </a:rPr>
              <a:t>strengthens</a:t>
            </a:r>
            <a:r>
              <a:rPr lang="en-US" dirty="0">
                <a:solidFill>
                  <a:srgbClr val="250E62"/>
                </a:solidFill>
                <a:cs typeface="Arial"/>
              </a:rPr>
              <a:t> Canada’s natural resources sectors to succeed in a prosperous, low carbon economy.</a:t>
            </a:r>
          </a:p>
          <a:p>
            <a:pPr>
              <a:buClr>
                <a:srgbClr val="250E6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cs typeface="Arial"/>
              </a:rPr>
              <a:t>Captures economic potential of made-in-Canada AI technology </a:t>
            </a:r>
            <a:r>
              <a:rPr lang="en-US" dirty="0">
                <a:solidFill>
                  <a:srgbClr val="250E62"/>
                </a:solidFill>
                <a:cs typeface="Arial"/>
              </a:rPr>
              <a:t>solutions through technology commercialization, talent development and creating global advantage.</a:t>
            </a:r>
            <a:endParaRPr lang="en-CA" dirty="0">
              <a:solidFill>
                <a:srgbClr val="250E62"/>
              </a:solidFill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216AA6-D784-D0AE-8DF1-0B03C8F88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56"/>
          <a:stretch/>
        </p:blipFill>
        <p:spPr>
          <a:xfrm>
            <a:off x="10533306" y="6350"/>
            <a:ext cx="1658694" cy="1078943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A70E320-C185-25F0-AB1F-C53ADFC9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13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7918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/>
              <a:t>Call for Proposals | </a:t>
            </a:r>
            <a:r>
              <a:rPr lang="en-CA"/>
              <a:t>Programs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6177C5-8577-F102-6AF3-02B93542B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767180"/>
              </p:ext>
            </p:extLst>
          </p:nvPr>
        </p:nvGraphicFramePr>
        <p:xfrm>
          <a:off x="623354" y="1174750"/>
          <a:ext cx="10978095" cy="525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41E4D-EA71-6293-1501-F4DE3E25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82622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14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876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2E9BDE7-1834-401D-CE42-05A92066E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14921" r="54785" b="8571"/>
          <a:stretch/>
        </p:blipFill>
        <p:spPr bwMode="auto">
          <a:xfrm>
            <a:off x="8222159" y="917788"/>
            <a:ext cx="1005932" cy="10257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D2AC2-CD69-2462-51BA-3DD18C943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6" t="8771" r="4087" b="2880"/>
          <a:stretch/>
        </p:blipFill>
        <p:spPr>
          <a:xfrm>
            <a:off x="2629364" y="917788"/>
            <a:ext cx="1019379" cy="1026053"/>
          </a:xfrm>
          <a:prstGeom prst="ellipse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695" y="432449"/>
            <a:ext cx="10978095" cy="1078943"/>
          </a:xfrm>
        </p:spPr>
        <p:txBody>
          <a:bodyPr/>
          <a:lstStyle/>
          <a:p>
            <a:r>
              <a:rPr lang="en-CA" b="0" dirty="0"/>
              <a:t>Technology Leadership | </a:t>
            </a:r>
            <a:r>
              <a:rPr lang="en-CA" dirty="0"/>
              <a:t>Areas of Interest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B4E4E49-DDC3-C749-D1CD-A12F5BACD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78924"/>
              </p:ext>
            </p:extLst>
          </p:nvPr>
        </p:nvGraphicFramePr>
        <p:xfrm>
          <a:off x="831849" y="1794673"/>
          <a:ext cx="10210801" cy="429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1AB4442-EE2F-0DE9-5C63-68866FEC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15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8485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/>
              <a:t>Technology Leadership | </a:t>
            </a:r>
            <a:r>
              <a:rPr lang="en-CA"/>
              <a:t>Eligibility Criteria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5DA12C-DB27-BF53-3BB0-F8F8696BD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795" y="1450097"/>
            <a:ext cx="10978096" cy="42132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"/>
            </a:pPr>
            <a:r>
              <a:rPr lang="en-US" dirty="0">
                <a:cs typeface="Arial"/>
              </a:rPr>
              <a:t>Aim to develop and commercialize novel technology solutions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"/>
            </a:pPr>
            <a:r>
              <a:rPr lang="en-US" dirty="0">
                <a:cs typeface="Arial"/>
              </a:rPr>
              <a:t>Have a minimum total cost of $20M and be completed before December 31, 2027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"/>
            </a:pPr>
            <a:r>
              <a:rPr lang="en-US" dirty="0">
                <a:cs typeface="Arial"/>
              </a:rPr>
              <a:t>Have a committed consortium</a:t>
            </a:r>
            <a:r>
              <a:rPr lang="en-US" sz="1800" baseline="30000" dirty="0">
                <a:cs typeface="Arial"/>
              </a:rPr>
              <a:t>1</a:t>
            </a:r>
            <a:r>
              <a:rPr lang="en-US" dirty="0">
                <a:cs typeface="Arial"/>
              </a:rPr>
              <a:t> that demonstrates high potential for scaling growth </a:t>
            </a:r>
            <a:endParaRPr lang="en-US" dirty="0"/>
          </a:p>
          <a:p>
            <a:pPr marL="756920" lvl="1" indent="-233045"/>
            <a:r>
              <a:rPr lang="en-US" dirty="0">
                <a:cs typeface="Arial"/>
              </a:rPr>
              <a:t>At least one Canadian SME</a:t>
            </a:r>
          </a:p>
          <a:p>
            <a:pPr marL="756920" lvl="1" indent="-233045"/>
            <a:r>
              <a:rPr lang="en-US" dirty="0">
                <a:cs typeface="Arial"/>
              </a:rPr>
              <a:t>At least one academic/research partner</a:t>
            </a:r>
          </a:p>
          <a:p>
            <a:pPr marL="756920" lvl="1" indent="-233045"/>
            <a:r>
              <a:rPr lang="en-CA" dirty="0"/>
              <a:t>A</a:t>
            </a:r>
            <a:r>
              <a:rPr lang="en-CA" sz="1800" i="0" kern="1200" dirty="0"/>
              <a:t>t least one target customer</a:t>
            </a:r>
            <a:endParaRPr lang="en-US" dirty="0">
              <a:cs typeface="Arial"/>
            </a:endParaRPr>
          </a:p>
          <a:p>
            <a:pPr marL="756920" lvl="1" indent="-233045"/>
            <a:r>
              <a:rPr lang="en-US" dirty="0">
                <a:cs typeface="Arial"/>
              </a:rPr>
              <a:t>Encourage non-Canadian/multi-national participants as customers and/or distribution partners</a:t>
            </a:r>
          </a:p>
          <a:p>
            <a:pPr marL="756920" lvl="1" indent="-233045"/>
            <a:r>
              <a:rPr lang="en-US" dirty="0">
                <a:cs typeface="Arial"/>
              </a:rPr>
              <a:t>A proven commercial track-record and a strong understanding of their target markets with a compelling commercial strategy.</a:t>
            </a:r>
            <a:endParaRPr lang="en-US" strike="sngStrike" dirty="0">
              <a:highlight>
                <a:srgbClr val="FFFF00"/>
              </a:highlight>
              <a:cs typeface="Arial"/>
            </a:endParaRPr>
          </a:p>
          <a:p>
            <a:pPr>
              <a:buClr>
                <a:srgbClr val="EC1C79"/>
              </a:buClr>
              <a:buFont typeface="Wingdings" panose="05000000000000000000" pitchFamily="2" charset="2"/>
              <a:buChar char="þ"/>
            </a:pPr>
            <a:r>
              <a:rPr lang="en-US" dirty="0">
                <a:cs typeface="Arial"/>
              </a:rPr>
              <a:t>Drive the creation of new intellectual property that is owned by Canadian entities that have substantial operations in Canada</a:t>
            </a:r>
          </a:p>
          <a:p>
            <a:pPr>
              <a:buClr>
                <a:srgbClr val="EC1C79"/>
              </a:buClr>
              <a:buFont typeface="Wingdings" panose="05000000000000000000" pitchFamily="2" charset="2"/>
              <a:buChar char="þ"/>
            </a:pPr>
            <a:r>
              <a:rPr lang="en-US" dirty="0">
                <a:cs typeface="Arial"/>
              </a:rPr>
              <a:t>Meet the eligibility requirements defined in the </a:t>
            </a:r>
            <a:r>
              <a:rPr lang="en-US" dirty="0">
                <a:cs typeface="Arial"/>
                <a:hlinkClick r:id="rId2"/>
              </a:rPr>
              <a:t>Cycle 6 Program Guide 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1FA3D45-4DE2-52FC-9639-DEF326A0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16</a:t>
            </a:fld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8305C-B3BF-894C-6C52-D5C818AD85DF}"/>
              </a:ext>
            </a:extLst>
          </p:cNvPr>
          <p:cNvSpPr/>
          <p:nvPr/>
        </p:nvSpPr>
        <p:spPr>
          <a:xfrm>
            <a:off x="563750" y="5575135"/>
            <a:ext cx="10979831" cy="514051"/>
          </a:xfrm>
          <a:prstGeom prst="rect">
            <a:avLst/>
          </a:prstGeom>
          <a:solidFill>
            <a:srgbClr val="F3F3F3"/>
          </a:solidFill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Project Partners must be a DIGITAL Member or Associate at the time of submission. The lead organization must be a Member in good standing at the time the EOI is submitted to be considered. Organizations seeking DIGITAL co-investment must be a Member in good standing before contract (MPA) signed.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endParaRPr lang="en-CA" sz="1400" i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6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/>
              <a:t>Technology Leadership | </a:t>
            </a:r>
            <a:r>
              <a:rPr lang="en-CA"/>
              <a:t>Application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FAC60E4-8AF7-D3EA-DF18-6653F318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580029"/>
              </p:ext>
            </p:extLst>
          </p:nvPr>
        </p:nvGraphicFramePr>
        <p:xfrm>
          <a:off x="2758445" y="700391"/>
          <a:ext cx="6015075" cy="535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Ready Contracts » ReadyTech">
            <a:extLst>
              <a:ext uri="{FF2B5EF4-FFF2-40B4-BE49-F238E27FC236}">
                <a16:creationId xmlns:a16="http://schemas.microsoft.com/office/drawing/2014/main" id="{302803CD-100B-68CD-A630-E81E4703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05" y="2497940"/>
            <a:ext cx="1564260" cy="15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Extract 9">
            <a:extLst>
              <a:ext uri="{FF2B5EF4-FFF2-40B4-BE49-F238E27FC236}">
                <a16:creationId xmlns:a16="http://schemas.microsoft.com/office/drawing/2014/main" id="{F652BDC4-F68F-175F-DEEE-8F3BCF82DE19}"/>
              </a:ext>
            </a:extLst>
          </p:cNvPr>
          <p:cNvSpPr/>
          <p:nvPr/>
        </p:nvSpPr>
        <p:spPr>
          <a:xfrm rot="5400000">
            <a:off x="8621657" y="3154769"/>
            <a:ext cx="528813" cy="450129"/>
          </a:xfrm>
          <a:prstGeom prst="flowChartExtract">
            <a:avLst/>
          </a:prstGeom>
          <a:solidFill>
            <a:srgbClr val="EC1C7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E7F386-F8C2-534F-6E9B-53BDDA918B17}"/>
              </a:ext>
            </a:extLst>
          </p:cNvPr>
          <p:cNvSpPr txBox="1"/>
          <p:nvPr/>
        </p:nvSpPr>
        <p:spPr>
          <a:xfrm>
            <a:off x="9180805" y="4103969"/>
            <a:ext cx="156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/>
              <a:t>Contracting </a:t>
            </a:r>
            <a:r>
              <a:rPr lang="en-CA" sz="1200"/>
              <a:t>(Master Project Agreement)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CF03C87-2711-0935-8577-FC866FEE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17</a:t>
            </a:fld>
            <a:endParaRPr lang="en-US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8BD9B9-9C78-EA67-C7B3-B6B13397909C}"/>
              </a:ext>
            </a:extLst>
          </p:cNvPr>
          <p:cNvSpPr/>
          <p:nvPr/>
        </p:nvSpPr>
        <p:spPr>
          <a:xfrm>
            <a:off x="2814537" y="5444626"/>
            <a:ext cx="5958983" cy="7129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/>
              <a:t>Submission via the </a:t>
            </a:r>
            <a:r>
              <a:rPr lang="en-CA" sz="1600" b="1">
                <a:solidFill>
                  <a:srgbClr val="EC1C79"/>
                </a:solidFill>
              </a:rPr>
              <a:t>Proposal Portal</a:t>
            </a:r>
            <a:endParaRPr lang="en-CA" sz="1600"/>
          </a:p>
          <a:p>
            <a:pPr algn="ctr"/>
            <a:r>
              <a:rPr lang="en-CA" sz="1100" i="1"/>
              <a:t>Access is provided to the primary proposal contract at time of Intake Form submission. </a:t>
            </a:r>
            <a:endParaRPr lang="en-CA" sz="1200" b="1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198D8-5718-F7AC-1909-127FB6B228D6}"/>
              </a:ext>
            </a:extLst>
          </p:cNvPr>
          <p:cNvSpPr txBox="1"/>
          <p:nvPr/>
        </p:nvSpPr>
        <p:spPr>
          <a:xfrm>
            <a:off x="850490" y="4106492"/>
            <a:ext cx="15642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1200" dirty="0"/>
              <a:t>Register Project Concept via online </a:t>
            </a:r>
            <a:r>
              <a:rPr lang="en-CA" sz="1200" b="1" dirty="0">
                <a:hlinkClick r:id="rId9"/>
              </a:rPr>
              <a:t>Intake Form</a:t>
            </a:r>
            <a:endParaRPr lang="en-CA" sz="1200" b="1" dirty="0"/>
          </a:p>
        </p:txBody>
      </p:sp>
      <p:pic>
        <p:nvPicPr>
          <p:cNvPr id="1028" name="Picture 4" descr="Bulb Idea Imagination Light Innovation Setting Gear Svg Png Icon Free  Download (#545753) - OnlineWebFonts.COM">
            <a:extLst>
              <a:ext uri="{FF2B5EF4-FFF2-40B4-BE49-F238E27FC236}">
                <a16:creationId xmlns:a16="http://schemas.microsoft.com/office/drawing/2014/main" id="{77E05A64-E820-EBF7-E31D-5B7AC58F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0" y="252407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Extract 4">
            <a:extLst>
              <a:ext uri="{FF2B5EF4-FFF2-40B4-BE49-F238E27FC236}">
                <a16:creationId xmlns:a16="http://schemas.microsoft.com/office/drawing/2014/main" id="{41875B4E-A049-C931-561D-81521D24F073}"/>
              </a:ext>
            </a:extLst>
          </p:cNvPr>
          <p:cNvSpPr/>
          <p:nvPr/>
        </p:nvSpPr>
        <p:spPr>
          <a:xfrm rot="5400000">
            <a:off x="2550130" y="3154769"/>
            <a:ext cx="528813" cy="450129"/>
          </a:xfrm>
          <a:prstGeom prst="flowChartExtract">
            <a:avLst/>
          </a:prstGeom>
          <a:solidFill>
            <a:srgbClr val="EC1C7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0156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9DAAD162-BFB9-4E33-864A-BA331BEBB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198934"/>
              </p:ext>
            </p:extLst>
          </p:nvPr>
        </p:nvGraphicFramePr>
        <p:xfrm>
          <a:off x="1706413" y="2156348"/>
          <a:ext cx="8128000" cy="208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7" name="OTLSHAPE_TB_00000000000000000000000000000000_ScaleContainer">
            <a:extLst>
              <a:ext uri="{FF2B5EF4-FFF2-40B4-BE49-F238E27FC236}">
                <a16:creationId xmlns:a16="http://schemas.microsoft.com/office/drawing/2014/main" id="{237AA2D2-A531-430B-8AAC-CAE10F6E474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8944" y="3583138"/>
            <a:ext cx="100330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8" name="OTLSHAPE_TB_00000000000000000000000000000000_TimescaleInterval1">
            <a:extLst>
              <a:ext uri="{FF2B5EF4-FFF2-40B4-BE49-F238E27FC236}">
                <a16:creationId xmlns:a16="http://schemas.microsoft.com/office/drawing/2014/main" id="{4AFA027C-B56D-4FF2-A748-49697B5664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22444" y="3680247"/>
            <a:ext cx="290144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May</a:t>
            </a:r>
          </a:p>
        </p:txBody>
      </p:sp>
      <p:cxnSp>
        <p:nvCxnSpPr>
          <p:cNvPr id="19" name="OTLSHAPE_TB_00000000000000000000000000000000_Separator1">
            <a:extLst>
              <a:ext uri="{FF2B5EF4-FFF2-40B4-BE49-F238E27FC236}">
                <a16:creationId xmlns:a16="http://schemas.microsoft.com/office/drawing/2014/main" id="{084A8FB4-1FE8-4F98-9C6D-AB7C71ACF45D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29607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TLSHAPE_TB_00000000000000000000000000000000_TimescaleInterval2">
            <a:extLst>
              <a:ext uri="{FF2B5EF4-FFF2-40B4-BE49-F238E27FC236}">
                <a16:creationId xmlns:a16="http://schemas.microsoft.com/office/drawing/2014/main" id="{4A4991DA-C3F8-4735-9D3A-77D967B111D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24244" y="3680247"/>
            <a:ext cx="33182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June</a:t>
            </a:r>
          </a:p>
        </p:txBody>
      </p:sp>
      <p:cxnSp>
        <p:nvCxnSpPr>
          <p:cNvPr id="31" name="OTLSHAPE_TB_00000000000000000000000000000000_Separator2">
            <a:extLst>
              <a:ext uri="{FF2B5EF4-FFF2-40B4-BE49-F238E27FC236}">
                <a16:creationId xmlns:a16="http://schemas.microsoft.com/office/drawing/2014/main" id="{C34A66AD-4967-4875-9C59-0F2713E101FC}"/>
              </a:ext>
            </a:extLst>
          </p:cNvPr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5990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TLSHAPE_TB_00000000000000000000000000000000_TimescaleInterval3">
            <a:extLst>
              <a:ext uri="{FF2B5EF4-FFF2-40B4-BE49-F238E27FC236}">
                <a16:creationId xmlns:a16="http://schemas.microsoft.com/office/drawing/2014/main" id="{FEA5BED9-370C-42A5-907E-D501A6AA79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62544" y="3680247"/>
            <a:ext cx="272510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July</a:t>
            </a:r>
          </a:p>
        </p:txBody>
      </p:sp>
      <p:cxnSp>
        <p:nvCxnSpPr>
          <p:cNvPr id="33" name="OTLSHAPE_TB_00000000000000000000000000000000_Separator3">
            <a:extLst>
              <a:ext uri="{FF2B5EF4-FFF2-40B4-BE49-F238E27FC236}">
                <a16:creationId xmlns:a16="http://schemas.microsoft.com/office/drawing/2014/main" id="{59B9804C-9D10-4B77-81F9-E0AB4426EE7F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63008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OTLSHAPE_TB_00000000000000000000000000000000_TimescaleInterval4">
            <a:extLst>
              <a:ext uri="{FF2B5EF4-FFF2-40B4-BE49-F238E27FC236}">
                <a16:creationId xmlns:a16="http://schemas.microsoft.com/office/drawing/2014/main" id="{A2FC6A20-5B70-460B-8F04-FBBB62EB0D6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64344" y="3680247"/>
            <a:ext cx="477695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August</a:t>
            </a:r>
          </a:p>
        </p:txBody>
      </p:sp>
      <p:cxnSp>
        <p:nvCxnSpPr>
          <p:cNvPr id="35" name="OTLSHAPE_TB_00000000000000000000000000000000_Separator4">
            <a:extLst>
              <a:ext uri="{FF2B5EF4-FFF2-40B4-BE49-F238E27FC236}">
                <a16:creationId xmlns:a16="http://schemas.microsoft.com/office/drawing/2014/main" id="{3FF96AB0-645C-4D46-AD31-17D342E4B071}"/>
              </a:ext>
            </a:extLst>
          </p:cNvPr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80026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TLSHAPE_TB_00000000000000000000000000000000_TimescaleInterval5">
            <a:extLst>
              <a:ext uri="{FF2B5EF4-FFF2-40B4-BE49-F238E27FC236}">
                <a16:creationId xmlns:a16="http://schemas.microsoft.com/office/drawing/2014/main" id="{C19F96B6-19BE-4C34-93AC-25FE0AFBE2A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66144" y="3680247"/>
            <a:ext cx="750205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September</a:t>
            </a:r>
          </a:p>
        </p:txBody>
      </p:sp>
      <p:cxnSp>
        <p:nvCxnSpPr>
          <p:cNvPr id="37" name="OTLSHAPE_TB_00000000000000000000000000000000_Separator5">
            <a:extLst>
              <a:ext uri="{FF2B5EF4-FFF2-40B4-BE49-F238E27FC236}">
                <a16:creationId xmlns:a16="http://schemas.microsoft.com/office/drawing/2014/main" id="{9B3BFD9B-A3F6-4AB3-92D0-BE6EAD41F3A9}"/>
              </a:ext>
            </a:extLst>
          </p:cNvPr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95901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TLSHAPE_TB_00000000000000000000000000000000_TimescaleInterval6">
            <a:extLst>
              <a:ext uri="{FF2B5EF4-FFF2-40B4-BE49-F238E27FC236}">
                <a16:creationId xmlns:a16="http://schemas.microsoft.com/office/drawing/2014/main" id="{C87F0E2A-34E3-4D3B-BD1C-34E9E23D613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653644" y="3680247"/>
            <a:ext cx="546625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October</a:t>
            </a:r>
          </a:p>
        </p:txBody>
      </p:sp>
      <p:cxnSp>
        <p:nvCxnSpPr>
          <p:cNvPr id="39" name="OTLSHAPE_M_fe554415caed4e6b90ef041d9e971a01_Connector1">
            <a:extLst>
              <a:ext uri="{FF2B5EF4-FFF2-40B4-BE49-F238E27FC236}">
                <a16:creationId xmlns:a16="http://schemas.microsoft.com/office/drawing/2014/main" id="{DEB912E9-73A0-46B6-8CFD-C73C6B329CFD}"/>
              </a:ext>
            </a:extLst>
          </p:cNvPr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2941968" y="3151338"/>
            <a:ext cx="0" cy="431800"/>
          </a:xfrm>
          <a:prstGeom prst="line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OTLSHAPE_M_a9e849a797e34002ac0b904ac8023951_Connector1">
            <a:extLst>
              <a:ext uri="{FF2B5EF4-FFF2-40B4-BE49-F238E27FC236}">
                <a16:creationId xmlns:a16="http://schemas.microsoft.com/office/drawing/2014/main" id="{16C328A5-0EB8-4667-821C-1AFBDE6AABAA}"/>
              </a:ext>
            </a:extLst>
          </p:cNvPr>
          <p:cNvCxnSpPr>
            <a:cxnSpLocks/>
            <a:endCxn id="48" idx="0"/>
          </p:cNvCxnSpPr>
          <p:nvPr>
            <p:custDataLst>
              <p:tags r:id="rId14"/>
            </p:custDataLst>
          </p:nvPr>
        </p:nvCxnSpPr>
        <p:spPr bwMode="auto">
          <a:xfrm flipH="1">
            <a:off x="6961112" y="2719161"/>
            <a:ext cx="6597" cy="674025"/>
          </a:xfrm>
          <a:prstGeom prst="line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TLSHAPE_M_fe554415caed4e6b90ef041d9e971a01_Shape">
            <a:extLst>
              <a:ext uri="{FF2B5EF4-FFF2-40B4-BE49-F238E27FC236}">
                <a16:creationId xmlns:a16="http://schemas.microsoft.com/office/drawing/2014/main" id="{63899F37-DF92-47B0-91EA-6EC0597EA562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2863890" y="3436923"/>
            <a:ext cx="321733" cy="241724"/>
          </a:xfrm>
          <a:prstGeom prst="flowChartMerge">
            <a:avLst/>
          </a:prstGeom>
          <a:solidFill>
            <a:srgbClr val="EC1C79"/>
          </a:solidFill>
          <a:ln>
            <a:noFill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2" name="OTLSHAPE_M_fe554415caed4e6b90ef041d9e971a01_Title">
            <a:extLst>
              <a:ext uri="{FF2B5EF4-FFF2-40B4-BE49-F238E27FC236}">
                <a16:creationId xmlns:a16="http://schemas.microsoft.com/office/drawing/2014/main" id="{34AB9F26-D8C0-46DB-A63A-04C9E251AC6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960744" y="2774986"/>
            <a:ext cx="1039283" cy="2051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300" b="1" kern="0" dirty="0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Calibri"/>
              </a:rPr>
              <a:t>Call Launch:</a:t>
            </a:r>
          </a:p>
        </p:txBody>
      </p:sp>
      <p:sp>
        <p:nvSpPr>
          <p:cNvPr id="43" name="OTLSHAPE_M_a8f7142b2dc44e2ab10e1b39b8a25f85_Shape">
            <a:extLst>
              <a:ext uri="{FF2B5EF4-FFF2-40B4-BE49-F238E27FC236}">
                <a16:creationId xmlns:a16="http://schemas.microsoft.com/office/drawing/2014/main" id="{C3EF7E9F-ED33-4DD0-B14B-E5AEC943DF52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87697" y="3375635"/>
            <a:ext cx="304268" cy="338075"/>
          </a:xfrm>
          <a:prstGeom prst="diamond">
            <a:avLst/>
          </a:prstGeom>
          <a:solidFill>
            <a:srgbClr val="EC1C79"/>
          </a:solidFill>
          <a:ln>
            <a:noFill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4" name="OTLSHAPE_M_a8f7142b2dc44e2ab10e1b39b8a25f85_Title">
            <a:extLst>
              <a:ext uri="{FF2B5EF4-FFF2-40B4-BE49-F238E27FC236}">
                <a16:creationId xmlns:a16="http://schemas.microsoft.com/office/drawing/2014/main" id="{7CB42F68-7F98-42F7-8F69-0C2F06EDD93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873769" y="2486778"/>
            <a:ext cx="1560669" cy="64633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400" kern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Earliest EOI submissions expected</a:t>
            </a:r>
          </a:p>
        </p:txBody>
      </p:sp>
      <p:sp>
        <p:nvSpPr>
          <p:cNvPr id="48" name="OTLSHAPE_M_a8f7142b2dc44e2ab10e1b39b8a25f85_Shape">
            <a:extLst>
              <a:ext uri="{FF2B5EF4-FFF2-40B4-BE49-F238E27FC236}">
                <a16:creationId xmlns:a16="http://schemas.microsoft.com/office/drawing/2014/main" id="{92CD3A1F-7406-4C7B-874D-91CF669A4A3A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93764" y="3393186"/>
            <a:ext cx="334695" cy="338075"/>
          </a:xfrm>
          <a:prstGeom prst="diamond">
            <a:avLst/>
          </a:prstGeom>
          <a:solidFill>
            <a:srgbClr val="EC1C79"/>
          </a:solidFill>
          <a:ln>
            <a:noFill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0" name="OTLSHAPE_M_a8f7142b2dc44e2ab10e1b39b8a25f85_Date">
            <a:extLst>
              <a:ext uri="{FF2B5EF4-FFF2-40B4-BE49-F238E27FC236}">
                <a16:creationId xmlns:a16="http://schemas.microsoft.com/office/drawing/2014/main" id="{B893FDED-732D-4018-B662-5A1942AFA693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881105" y="2961286"/>
            <a:ext cx="111892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914377" hangingPunct="0">
              <a:defRPr/>
            </a:pPr>
            <a:r>
              <a:rPr lang="en-US" sz="1400" kern="0">
                <a:solidFill>
                  <a:srgbClr val="44546A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31 May 2023</a:t>
            </a:r>
          </a:p>
        </p:txBody>
      </p:sp>
      <p:cxnSp>
        <p:nvCxnSpPr>
          <p:cNvPr id="53" name="OTLSHAPE_M_a9e849a797e34002ac0b904ac8023951_Connector1">
            <a:extLst>
              <a:ext uri="{FF2B5EF4-FFF2-40B4-BE49-F238E27FC236}">
                <a16:creationId xmlns:a16="http://schemas.microsoft.com/office/drawing/2014/main" id="{270462F6-1ED5-4AEA-8CC1-9E26A01E214A}"/>
              </a:ext>
            </a:extLst>
          </p:cNvPr>
          <p:cNvCxnSpPr>
            <a:cxnSpLocks/>
            <a:endCxn id="43" idx="0"/>
          </p:cNvCxnSpPr>
          <p:nvPr>
            <p:custDataLst>
              <p:tags r:id="rId21"/>
            </p:custDataLst>
          </p:nvPr>
        </p:nvCxnSpPr>
        <p:spPr bwMode="auto">
          <a:xfrm>
            <a:off x="4839831" y="2993313"/>
            <a:ext cx="0" cy="382322"/>
          </a:xfrm>
          <a:prstGeom prst="line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A7099D2-147B-4B39-B099-1FCC9081CF70}"/>
              </a:ext>
            </a:extLst>
          </p:cNvPr>
          <p:cNvSpPr/>
          <p:nvPr/>
        </p:nvSpPr>
        <p:spPr>
          <a:xfrm>
            <a:off x="3024244" y="4079031"/>
            <a:ext cx="2317782" cy="360000"/>
          </a:xfrm>
          <a:prstGeom prst="rect">
            <a:avLst/>
          </a:prstGeom>
          <a:solidFill>
            <a:srgbClr val="240E61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prstClr val="white"/>
                </a:solidFill>
                <a:latin typeface="Calibri"/>
                <a:sym typeface="Arial" panose="020B0604020202020204" pitchFamily="34" charset="0"/>
              </a:rPr>
              <a:t>Concept Intake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B872C78-A694-40AD-8FE0-A4A39B7A4F24}"/>
              </a:ext>
            </a:extLst>
          </p:cNvPr>
          <p:cNvSpPr/>
          <p:nvPr/>
        </p:nvSpPr>
        <p:spPr>
          <a:xfrm>
            <a:off x="5905391" y="4896262"/>
            <a:ext cx="3810888" cy="360000"/>
          </a:xfrm>
          <a:prstGeom prst="rect">
            <a:avLst/>
          </a:prstGeom>
          <a:solidFill>
            <a:srgbClr val="240E61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prstClr val="white"/>
                </a:solidFill>
                <a:latin typeface="Calibri"/>
                <a:sym typeface="Arial" panose="020B0604020202020204" pitchFamily="34" charset="0"/>
              </a:rPr>
              <a:t>FPP Development | Selection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F3C9FA-C203-4CBA-AE8E-DE50EE068ACB}"/>
              </a:ext>
            </a:extLst>
          </p:cNvPr>
          <p:cNvSpPr/>
          <p:nvPr/>
        </p:nvSpPr>
        <p:spPr>
          <a:xfrm>
            <a:off x="7526845" y="5316697"/>
            <a:ext cx="3765099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prstClr val="white"/>
                </a:solidFill>
                <a:latin typeface="Calibri"/>
                <a:sym typeface="Arial" panose="020B0604020202020204" pitchFamily="34" charset="0"/>
              </a:rPr>
              <a:t> Contracting (60 days)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AA952E-CC33-1676-62ED-E9F3DB4A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Technology Leadership |</a:t>
            </a:r>
            <a:r>
              <a:rPr lang="en-CA" dirty="0"/>
              <a:t> Estimates Call Timelines</a:t>
            </a:r>
          </a:p>
          <a:p>
            <a:endParaRPr lang="en-CA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F0BD8DB-B502-79BE-9B18-64C6D652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18</a:t>
            </a:fld>
            <a:endParaRPr lang="en-US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65BB19-4552-5772-EB3B-719C1BA200EB}"/>
              </a:ext>
            </a:extLst>
          </p:cNvPr>
          <p:cNvSpPr/>
          <p:nvPr/>
        </p:nvSpPr>
        <p:spPr>
          <a:xfrm>
            <a:off x="1431959" y="1310146"/>
            <a:ext cx="9101347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914377" hangingPunct="0">
              <a:defRPr/>
            </a:pPr>
            <a:r>
              <a:rPr lang="en-US" sz="2000" b="1" kern="0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  <a:sym typeface="Calibri"/>
              </a:rPr>
              <a:t>No Deadlines | Continuous Intake until all funds are committed</a:t>
            </a:r>
          </a:p>
          <a:p>
            <a:pPr algn="ctr" defTabSz="914377" hangingPunct="0">
              <a:defRPr/>
            </a:pPr>
            <a:r>
              <a:rPr lang="en-US" sz="2000" b="1" kern="0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  <a:sym typeface="Calibri"/>
              </a:rPr>
              <a:t>Submissions evaluated based </a:t>
            </a:r>
            <a:r>
              <a:rPr lang="en-US" sz="2000" b="1" kern="0">
                <a:solidFill>
                  <a:srgbClr val="EC1C79"/>
                </a:solidFill>
                <a:latin typeface="Calibri"/>
                <a:ea typeface="ＭＳ Ｐゴシック" panose="020B0600070205080204" pitchFamily="34" charset="-128"/>
                <a:sym typeface="Calibri"/>
              </a:rPr>
              <a:t>on first completed submission, first evaluated</a:t>
            </a:r>
            <a:endParaRPr lang="en-CA" sz="2000" b="1" kern="0">
              <a:solidFill>
                <a:srgbClr val="EC1C79"/>
              </a:solidFill>
              <a:latin typeface="Calibri"/>
              <a:ea typeface="ＭＳ Ｐゴシック" panose="020B0600070205080204" pitchFamily="34" charset="-128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A2D0B8-763A-3B32-2092-2CE8AB184CA7}"/>
              </a:ext>
            </a:extLst>
          </p:cNvPr>
          <p:cNvSpPr/>
          <p:nvPr/>
        </p:nvSpPr>
        <p:spPr>
          <a:xfrm>
            <a:off x="3945892" y="4500456"/>
            <a:ext cx="3706696" cy="360000"/>
          </a:xfrm>
          <a:prstGeom prst="rect">
            <a:avLst/>
          </a:prstGeom>
          <a:solidFill>
            <a:srgbClr val="240E61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prstClr val="white"/>
                </a:solidFill>
                <a:latin typeface="Calibri"/>
                <a:sym typeface="Arial" panose="020B0604020202020204" pitchFamily="34" charset="0"/>
              </a:rPr>
              <a:t>EOI Development  </a:t>
            </a:r>
          </a:p>
        </p:txBody>
      </p:sp>
      <p:sp>
        <p:nvSpPr>
          <p:cNvPr id="58" name="OTLSHAPE_M_a8f7142b2dc44e2ab10e1b39b8a25f85_Title">
            <a:extLst>
              <a:ext uri="{FF2B5EF4-FFF2-40B4-BE49-F238E27FC236}">
                <a16:creationId xmlns:a16="http://schemas.microsoft.com/office/drawing/2014/main" id="{42544EF8-6407-BD7C-C6C6-F75BB5081A3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030500" y="2296084"/>
            <a:ext cx="1560669" cy="64633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400" kern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Earliest FPP submissions expected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3009F5-59DA-D0D4-2ADD-98408D0BF5BC}"/>
              </a:ext>
            </a:extLst>
          </p:cNvPr>
          <p:cNvSpPr/>
          <p:nvPr/>
        </p:nvSpPr>
        <p:spPr>
          <a:xfrm>
            <a:off x="1258946" y="3952077"/>
            <a:ext cx="10032998" cy="2007736"/>
          </a:xfrm>
          <a:prstGeom prst="rect">
            <a:avLst/>
          </a:prstGeom>
          <a:solidFill>
            <a:srgbClr val="DBDBD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87A9F2D-74A3-5FE5-B806-1835B7F2300F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A4CDF19-1CB1-9D10-13D2-F8A5367A3D7D}"/>
              </a:ext>
            </a:extLst>
          </p:cNvPr>
          <p:cNvSpPr/>
          <p:nvPr/>
        </p:nvSpPr>
        <p:spPr>
          <a:xfrm rot="20948097">
            <a:off x="10631424" y="2988241"/>
            <a:ext cx="1426804" cy="153987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>
                <a:solidFill>
                  <a:srgbClr val="002060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  <a:sym typeface="Calibri"/>
              </a:rPr>
              <a:t>As $ are committed, our website will be updated to show how much funding is left. </a:t>
            </a:r>
            <a:endParaRPr lang="en-CA" sz="1400" b="1" kern="0">
              <a:solidFill>
                <a:srgbClr val="002060"/>
              </a:solidFill>
              <a:latin typeface="Bradley Hand ITC" panose="03070402050302030203" pitchFamily="66" charset="0"/>
              <a:ea typeface="ＭＳ Ｐゴシック" panose="020B0600070205080204" pitchFamily="34" charset="-12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51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/>
              <a:t>Technology Leadership | </a:t>
            </a:r>
            <a:r>
              <a:rPr lang="en-CA"/>
              <a:t>Evaluation Criteria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graphicFrame>
        <p:nvGraphicFramePr>
          <p:cNvPr id="19" name="Text Placeholder 14">
            <a:extLst>
              <a:ext uri="{FF2B5EF4-FFF2-40B4-BE49-F238E27FC236}">
                <a16:creationId xmlns:a16="http://schemas.microsoft.com/office/drawing/2014/main" id="{9161D341-73C4-85BD-D886-8E21B4FA2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970351"/>
              </p:ext>
            </p:extLst>
          </p:nvPr>
        </p:nvGraphicFramePr>
        <p:xfrm>
          <a:off x="506795" y="1644650"/>
          <a:ext cx="11539795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C983D1F-558D-B4B5-AEC7-6D4FB977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19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5344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4FAD7-6052-8A4C-80B8-C936258C3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08E2C-D536-A141-AF06-3FF55AAB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B2604B-2C10-9148-9B75-BEB233929CAD}" type="slidenum">
              <a:rPr lang="en-US" noProof="0" smtClean="0"/>
              <a:pPr lvl="0"/>
              <a:t>2</a:t>
            </a:fld>
            <a:endParaRPr lang="en-US" noProof="0"/>
          </a:p>
        </p:txBody>
      </p:sp>
      <p:graphicFrame>
        <p:nvGraphicFramePr>
          <p:cNvPr id="7" name="Text Placeholder 3">
            <a:extLst>
              <a:ext uri="{FF2B5EF4-FFF2-40B4-BE49-F238E27FC236}">
                <a16:creationId xmlns:a16="http://schemas.microsoft.com/office/drawing/2014/main" id="{2962D516-9E55-DD7F-AE4A-06DC144EF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76635"/>
              </p:ext>
            </p:extLst>
          </p:nvPr>
        </p:nvGraphicFramePr>
        <p:xfrm>
          <a:off x="506796" y="1997075"/>
          <a:ext cx="10978096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29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600"/>
              <a:t>Path to Success</a:t>
            </a:r>
            <a:endParaRPr lang="en-US" sz="3600"/>
          </a:p>
          <a:p>
            <a:endParaRPr lang="en-CA" sz="3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9BA832-DC6C-CA1E-FF0C-73C1675CA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CA" sz="2000">
                <a:solidFill>
                  <a:srgbClr val="250E62"/>
                </a:solidFill>
              </a:rPr>
              <a:t>Team &amp; Management Plan </a:t>
            </a:r>
          </a:p>
          <a:p>
            <a:pPr>
              <a:spcBef>
                <a:spcPts val="600"/>
              </a:spcBef>
            </a:pPr>
            <a:r>
              <a:rPr lang="en-CA" sz="2000">
                <a:solidFill>
                  <a:srgbClr val="250E62"/>
                </a:solidFill>
              </a:rPr>
              <a:t>Commercial Impact </a:t>
            </a:r>
          </a:p>
          <a:p>
            <a:pPr>
              <a:spcBef>
                <a:spcPts val="600"/>
              </a:spcBef>
            </a:pPr>
            <a:r>
              <a:rPr lang="en-CA" sz="2000">
                <a:solidFill>
                  <a:srgbClr val="250E62"/>
                </a:solidFill>
              </a:rPr>
              <a:t>Technology Innovation </a:t>
            </a:r>
          </a:p>
          <a:p>
            <a:pPr>
              <a:spcBef>
                <a:spcPts val="600"/>
              </a:spcBef>
            </a:pPr>
            <a:r>
              <a:rPr lang="en-CA" sz="2000">
                <a:solidFill>
                  <a:srgbClr val="250E62"/>
                </a:solidFill>
              </a:rPr>
              <a:t>Ecosystem Impact </a:t>
            </a:r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685" r="14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553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General Tips</a:t>
            </a:r>
          </a:p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796" y="1644650"/>
            <a:ext cx="10208461" cy="4213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Agree on a single proposal writer to “hold the pen”</a:t>
            </a:r>
          </a:p>
          <a:p>
            <a:r>
              <a:rPr lang="en-US" dirty="0">
                <a:cs typeface="Arial"/>
              </a:rPr>
              <a:t>Remain disciplined to maintain the team momentum. </a:t>
            </a:r>
            <a:r>
              <a:rPr lang="en-US" i="1" dirty="0">
                <a:cs typeface="Arial"/>
              </a:rPr>
              <a:t>This is a marathon not a sprint.</a:t>
            </a:r>
          </a:p>
          <a:p>
            <a:r>
              <a:rPr lang="en-US" dirty="0">
                <a:cs typeface="Arial"/>
              </a:rPr>
              <a:t>Ensure the Eligibility and Evaluation Criteria (see </a:t>
            </a:r>
            <a:r>
              <a:rPr lang="en-US" dirty="0">
                <a:cs typeface="Arial"/>
                <a:hlinkClick r:id="rId2"/>
              </a:rPr>
              <a:t>Program Guide</a:t>
            </a:r>
            <a:r>
              <a:rPr lang="en-US" dirty="0">
                <a:cs typeface="Arial"/>
              </a:rPr>
              <a:t>) are met</a:t>
            </a:r>
          </a:p>
          <a:p>
            <a:r>
              <a:rPr lang="en-US" dirty="0">
                <a:cs typeface="Arial"/>
              </a:rPr>
              <a:t>Start the hard conversations early (</a:t>
            </a:r>
            <a:r>
              <a:rPr lang="en-US" u="sng" dirty="0">
                <a:cs typeface="Arial"/>
              </a:rPr>
              <a:t>hint</a:t>
            </a:r>
            <a:r>
              <a:rPr lang="en-US" dirty="0">
                <a:cs typeface="Arial"/>
              </a:rPr>
              <a:t>: these are often in relation to IP creation,  ownership and sharing, and go-to-market commercial arrangements)</a:t>
            </a:r>
          </a:p>
          <a:p>
            <a:r>
              <a:rPr lang="en-US" dirty="0">
                <a:cs typeface="Arial"/>
              </a:rPr>
              <a:t>Keep a product/commercial focus from the outset</a:t>
            </a:r>
          </a:p>
          <a:p>
            <a:r>
              <a:rPr lang="en-US" dirty="0">
                <a:cs typeface="Arial"/>
              </a:rPr>
              <a:t>Reach out to the DIGITAL team for support</a:t>
            </a:r>
          </a:p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21</a:t>
            </a:fld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5D835-AFCF-FAED-B10F-2E6A5566A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94CC4A8E-C66A-2277-8CBA-BAB3BDA5A4DD}"/>
              </a:ext>
            </a:extLst>
          </p:cNvPr>
          <p:cNvSpPr/>
          <p:nvPr/>
        </p:nvSpPr>
        <p:spPr>
          <a:xfrm rot="20948097">
            <a:off x="8689555" y="4017017"/>
            <a:ext cx="2004417" cy="204812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kern="0">
                <a:solidFill>
                  <a:srgbClr val="002060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  <a:sym typeface="Calibri"/>
              </a:rPr>
              <a:t>Highly recommend that a </a:t>
            </a:r>
            <a:r>
              <a:rPr lang="en-US" sz="1600" b="1" kern="0">
                <a:solidFill>
                  <a:srgbClr val="002060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</a:rPr>
              <a:t>3rd party PM is engaged </a:t>
            </a:r>
            <a:r>
              <a:rPr lang="en-US" sz="1600" b="1" kern="0">
                <a:solidFill>
                  <a:srgbClr val="002060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  <a:sym typeface="Calibri"/>
              </a:rPr>
              <a:t>starting from the FPP development</a:t>
            </a:r>
          </a:p>
        </p:txBody>
      </p:sp>
    </p:spTree>
    <p:extLst>
      <p:ext uri="{BB962C8B-B14F-4D97-AF65-F5344CB8AC3E}">
        <p14:creationId xmlns:p14="http://schemas.microsoft.com/office/powerpoint/2010/main" val="129398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Team &amp; Management Plan</a:t>
            </a:r>
          </a:p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Strong and strategically aligned project partners</a:t>
            </a:r>
          </a:p>
          <a:p>
            <a:r>
              <a:rPr lang="en-US"/>
              <a:t>Establish effective project management and governance model</a:t>
            </a:r>
          </a:p>
          <a:p>
            <a:r>
              <a:rPr lang="en-US"/>
              <a:t>Clear accountabilities and decision making</a:t>
            </a:r>
          </a:p>
          <a:p>
            <a:r>
              <a:rPr lang="en-US"/>
              <a:t>Defined and measurable innovation and R&amp;D outcomes</a:t>
            </a:r>
          </a:p>
          <a:p>
            <a:r>
              <a:rPr lang="en-US"/>
              <a:t>Defined and measurable checkpoints/gates for validations and replanning </a:t>
            </a:r>
          </a:p>
          <a:p>
            <a:r>
              <a:rPr lang="en-US"/>
              <a:t>Understand your gaps </a:t>
            </a:r>
          </a:p>
          <a:p>
            <a:r>
              <a:rPr lang="en-US"/>
              <a:t>Avoid creating an echo chamber </a:t>
            </a:r>
          </a:p>
          <a:p>
            <a:r>
              <a:rPr lang="en-US"/>
              <a:t>Consider leveraging the relationships beyond the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22</a:t>
            </a:fld>
            <a:endParaRPr lang="en-US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944CF-5CBE-C937-935C-816E2917D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4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Technology Innovation</a:t>
            </a:r>
          </a:p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Build for commercialization</a:t>
            </a:r>
          </a:p>
          <a:p>
            <a:r>
              <a:rPr lang="en-US" dirty="0">
                <a:cs typeface="Arial"/>
              </a:rPr>
              <a:t>Consider ethics (safe and responsible technology use) from the outset  </a:t>
            </a:r>
            <a:endParaRPr lang="en-US" dirty="0"/>
          </a:p>
          <a:p>
            <a:r>
              <a:rPr lang="en-US" dirty="0">
                <a:cs typeface="Arial"/>
              </a:rPr>
              <a:t>Design a coherent plan for IP management</a:t>
            </a:r>
          </a:p>
          <a:p>
            <a:r>
              <a:rPr lang="en-US" dirty="0">
                <a:cs typeface="Arial"/>
              </a:rPr>
              <a:t>If using 3</a:t>
            </a:r>
            <a:r>
              <a:rPr lang="en-US" baseline="30000" dirty="0">
                <a:cs typeface="Arial"/>
              </a:rPr>
              <a:t>rd</a:t>
            </a:r>
            <a:r>
              <a:rPr lang="en-US" dirty="0">
                <a:cs typeface="Arial"/>
              </a:rPr>
              <a:t> party IP, understanding the implications on development and commercialization</a:t>
            </a:r>
          </a:p>
          <a:p>
            <a:r>
              <a:rPr lang="en-US" dirty="0">
                <a:cs typeface="Arial"/>
              </a:rPr>
              <a:t>Understand and prepare for data sharing within the project </a:t>
            </a:r>
            <a:endParaRPr lang="en-US" dirty="0"/>
          </a:p>
          <a:p>
            <a:r>
              <a:rPr lang="en-US" dirty="0">
                <a:cs typeface="Arial"/>
              </a:rPr>
              <a:t>Understand the data sharing requirements of the customers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23</a:t>
            </a:fld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1E3E4-35C3-555B-A86F-12EBD18C1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Commercial Impact</a:t>
            </a:r>
          </a:p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Discuss and agree on the principles for the commercial arrangements between the project partners</a:t>
            </a:r>
          </a:p>
          <a:p>
            <a:r>
              <a:rPr lang="en-US" dirty="0"/>
              <a:t>Understand your market: purchaser, end-user, procurement processes, regulatory environment, competitors (including alternate approaches) including global target markets </a:t>
            </a:r>
          </a:p>
          <a:p>
            <a:r>
              <a:rPr lang="en-US" dirty="0"/>
              <a:t>Build clarity around your value proposition. How can this be demonstrated for future commercial success </a:t>
            </a:r>
          </a:p>
          <a:p>
            <a:r>
              <a:rPr lang="en-US" dirty="0"/>
              <a:t>Consider how project partners may support go-to market</a:t>
            </a:r>
          </a:p>
          <a:p>
            <a:r>
              <a:rPr lang="en-US" dirty="0"/>
              <a:t>Consider how the ecosystem may enable/support go-to market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24</a:t>
            </a:fld>
            <a:endParaRPr lang="en-US" b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B3A51-7D65-68F5-F8E7-956C53D84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E8E2381-3739-398F-1F07-6DFA8F0A1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00" y="3857660"/>
            <a:ext cx="3328811" cy="18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8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Ecosystem Impact</a:t>
            </a:r>
          </a:p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Understand and leverage your ecosystems </a:t>
            </a:r>
            <a:r>
              <a:rPr lang="en-CA"/>
              <a:t>for the project, post-project and beyond the project participants</a:t>
            </a:r>
          </a:p>
          <a:p>
            <a:r>
              <a:rPr lang="en-US"/>
              <a:t>Contribute to the ecosystem through meaningful contributions to a diverse and inclusive digitally skilled workforce, SME benefits beyond the consortium, advancement of research and social good</a:t>
            </a:r>
          </a:p>
          <a:p>
            <a:r>
              <a:rPr lang="en-US"/>
              <a:t>Consider opportunities for the project to influence standards definitions and regulations</a:t>
            </a:r>
          </a:p>
          <a:p>
            <a:r>
              <a:rPr lang="en-US"/>
              <a:t>Consider benefits to Canada beyond commercial success of the project participants</a:t>
            </a:r>
            <a:endParaRPr lang="en-CA"/>
          </a:p>
          <a:p>
            <a:endParaRPr lang="en-US"/>
          </a:p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25</a:t>
            </a:fld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8561E-72C7-58D0-8550-C70951CC1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09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600"/>
              <a:t>Resources &amp; Support</a:t>
            </a:r>
            <a:endParaRPr lang="en-US" sz="3600"/>
          </a:p>
          <a:p>
            <a:endParaRPr lang="en-CA" sz="3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9BA832-DC6C-CA1E-FF0C-73C1675CA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CA">
              <a:solidFill>
                <a:srgbClr val="7A30C1"/>
              </a:solidFill>
            </a:endParaRPr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685" r="14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575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27</a:t>
            </a:fld>
            <a:endParaRPr lang="en-US" b="1"/>
          </a:p>
        </p:txBody>
      </p:sp>
      <p:pic>
        <p:nvPicPr>
          <p:cNvPr id="19" name="Picture 18" descr="Text, icon&#10;&#10;Description automatically generated">
            <a:extLst>
              <a:ext uri="{FF2B5EF4-FFF2-40B4-BE49-F238E27FC236}">
                <a16:creationId xmlns:a16="http://schemas.microsoft.com/office/drawing/2014/main" id="{8C82C9C7-748B-109F-BF63-EB64E1B46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1" y="1253928"/>
            <a:ext cx="1404000" cy="1404000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2DE0EE9-16D4-DFA3-863A-71996126F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0" y="4344441"/>
            <a:ext cx="1404000" cy="1404000"/>
          </a:xfrm>
          <a:prstGeom prst="rect">
            <a:avLst/>
          </a:prstGeom>
        </p:spPr>
      </p:pic>
      <p:sp>
        <p:nvSpPr>
          <p:cNvPr id="21" name="Google Shape;254;p29">
            <a:extLst>
              <a:ext uri="{FF2B5EF4-FFF2-40B4-BE49-F238E27FC236}">
                <a16:creationId xmlns:a16="http://schemas.microsoft.com/office/drawing/2014/main" id="{3A2ACC74-B44F-342F-4353-2E2DFBF00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884" y="4357241"/>
            <a:ext cx="8267579" cy="170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1" tIns="25706" rIns="51431" bIns="25706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altLang="en-US" sz="2800" b="1">
                <a:solidFill>
                  <a:srgbClr val="002060"/>
                </a:solidFill>
                <a:sym typeface="Roboto Light" panose="02000000000000000000" pitchFamily="2" charset="0"/>
              </a:rPr>
              <a:t>Community Portal </a:t>
            </a:r>
            <a:r>
              <a:rPr lang="en-GB" altLang="en-US" sz="2000">
                <a:solidFill>
                  <a:srgbClr val="002060"/>
                </a:solidFill>
                <a:sym typeface="Roboto Light" panose="02000000000000000000" pitchFamily="2" charset="0"/>
              </a:rPr>
              <a:t>(Associate &amp; Member Access only)</a:t>
            </a:r>
            <a:endParaRPr lang="en-GB" altLang="en-US" sz="1100">
              <a:solidFill>
                <a:srgbClr val="002060"/>
              </a:solidFill>
              <a:sym typeface="Roboto Light" panose="02000000000000000000" pitchFamily="2" charset="0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sym typeface="Roboto Light" panose="02000000000000000000" pitchFamily="2" charset="0"/>
              </a:rPr>
              <a:t>DIGITAL reports </a:t>
            </a: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sym typeface="Roboto Light" panose="02000000000000000000" pitchFamily="2" charset="0"/>
              </a:rPr>
              <a:t>Project-related templates (reporting, approvals, policies)</a:t>
            </a: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sym typeface="Roboto Light" panose="02000000000000000000" pitchFamily="2" charset="0"/>
              </a:rPr>
              <a:t>Access to </a:t>
            </a:r>
            <a:r>
              <a:rPr lang="en-GB" altLang="en-US" sz="2000" b="1">
                <a:solidFill>
                  <a:srgbClr val="EC1C79"/>
                </a:solidFill>
                <a:sym typeface="Roboto Light" panose="02000000000000000000" pitchFamily="2" charset="0"/>
              </a:rPr>
              <a:t>Proposal Portal </a:t>
            </a:r>
            <a:r>
              <a:rPr lang="en-GB" altLang="en-US" sz="2000">
                <a:solidFill>
                  <a:schemeClr val="tx1"/>
                </a:solidFill>
                <a:sym typeface="Roboto Light" panose="02000000000000000000" pitchFamily="2" charset="0"/>
              </a:rPr>
              <a:t>(access given upon Concept submission)</a:t>
            </a:r>
            <a:endParaRPr lang="en-GB" altLang="en-US" sz="2000">
              <a:sym typeface="Roboto Light" panose="02000000000000000000" pitchFamily="2" charset="0"/>
            </a:endParaRPr>
          </a:p>
          <a:p>
            <a:pPr marL="128588" indent="-128588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GB" altLang="en-US" sz="2000">
              <a:solidFill>
                <a:schemeClr val="tx1"/>
              </a:solidFill>
              <a:sym typeface="Roboto Light" panose="02000000000000000000" pitchFamily="2" charset="0"/>
            </a:endParaRPr>
          </a:p>
        </p:txBody>
      </p:sp>
      <p:sp>
        <p:nvSpPr>
          <p:cNvPr id="30" name="Google Shape;254;p29">
            <a:extLst>
              <a:ext uri="{FF2B5EF4-FFF2-40B4-BE49-F238E27FC236}">
                <a16:creationId xmlns:a16="http://schemas.microsoft.com/office/drawing/2014/main" id="{82FC04B4-1E31-9FCE-30CA-343D9E20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96" y="1175358"/>
            <a:ext cx="5742491" cy="225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1" tIns="25706" rIns="51431" bIns="25706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altLang="en-US" sz="2800" b="1" dirty="0">
                <a:solidFill>
                  <a:srgbClr val="002060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Website</a:t>
            </a:r>
            <a:endParaRPr lang="en-GB" altLang="en-US" dirty="0">
              <a:solidFill>
                <a:srgbClr val="002060"/>
              </a:solidFill>
              <a:sym typeface="Roboto Light" panose="02000000000000000000" pitchFamily="2" charset="0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Program and Co-Investment Guides</a:t>
            </a:r>
            <a:endParaRPr lang="en-GB" altLang="en-US" sz="20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FAQs 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Updates and Announcements</a:t>
            </a:r>
            <a:endParaRPr lang="en-GB" altLang="en-US" sz="20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Webinar Links</a:t>
            </a:r>
            <a:endParaRPr lang="en-GB" altLang="en-US" sz="20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 Intake Submission</a:t>
            </a:r>
            <a:endParaRPr lang="en-GB" altLang="en-US" sz="2000" b="1" dirty="0">
              <a:solidFill>
                <a:schemeClr val="tx1"/>
              </a:solidFill>
              <a:latin typeface="Arial"/>
              <a:ea typeface="ＭＳ Ｐゴシック"/>
              <a:cs typeface="Arial"/>
              <a:sym typeface="Roboto Light" panose="02000000000000000000" pitchFamily="2" charset="0"/>
            </a:endParaRPr>
          </a:p>
          <a:p>
            <a:pPr marL="128270" indent="-12827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GB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59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Support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28</a:t>
            </a:fld>
            <a:endParaRPr lang="en-US" b="1"/>
          </a:p>
        </p:txBody>
      </p:sp>
      <p:sp>
        <p:nvSpPr>
          <p:cNvPr id="30" name="Google Shape;254;p29">
            <a:extLst>
              <a:ext uri="{FF2B5EF4-FFF2-40B4-BE49-F238E27FC236}">
                <a16:creationId xmlns:a16="http://schemas.microsoft.com/office/drawing/2014/main" id="{82FC04B4-1E31-9FCE-30CA-343D9E20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884" y="1563349"/>
            <a:ext cx="8292745" cy="225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1" tIns="25706" rIns="51431" bIns="25706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altLang="en-US">
              <a:solidFill>
                <a:srgbClr val="002060"/>
              </a:solidFill>
              <a:sym typeface="Roboto Light" panose="02000000000000000000" pitchFamily="2" charset="0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Proposal Support email: </a:t>
            </a:r>
            <a:r>
              <a:rPr lang="en-US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proposal-support@digitalsupercluster.ca</a:t>
            </a:r>
            <a:r>
              <a:rPr lang="en-US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 </a:t>
            </a:r>
            <a:endParaRPr lang="en-GB" altLang="en-US" sz="2000" b="1">
              <a:solidFill>
                <a:schemeClr val="tx1"/>
              </a:solidFill>
              <a:sym typeface="Roboto Light" panose="02000000000000000000" pitchFamily="2" charset="0"/>
            </a:endParaRPr>
          </a:p>
          <a:p>
            <a:pPr>
              <a:lnSpc>
                <a:spcPct val="114999"/>
              </a:lnSpc>
              <a:buClr>
                <a:srgbClr val="002060"/>
              </a:buClr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Investment Lead. </a:t>
            </a: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one-on-one support. Investment Leads are assigned to eligible proposal teams and will provide guidance through the proposal process. 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marL="128270" indent="-12827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3" name="Rectangle 2" descr="Smart Phone">
            <a:extLst>
              <a:ext uri="{FF2B5EF4-FFF2-40B4-BE49-F238E27FC236}">
                <a16:creationId xmlns:a16="http://schemas.microsoft.com/office/drawing/2014/main" id="{33C7B45A-422A-48E4-3E4C-6DBCEA838EAB}"/>
              </a:ext>
            </a:extLst>
          </p:cNvPr>
          <p:cNvSpPr/>
          <p:nvPr/>
        </p:nvSpPr>
        <p:spPr>
          <a:xfrm>
            <a:off x="567145" y="1727669"/>
            <a:ext cx="1404000" cy="1404000"/>
          </a:xfrm>
          <a:prstGeom prst="rect">
            <a:avLst/>
          </a:prstGeom>
          <a:blipFill rotWithShape="1">
            <a:blip r:embed="rId3"/>
            <a:srcRect/>
            <a:stretch>
              <a:fillRect t="-13000" b="-1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175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600"/>
              <a:t>Next Steps</a:t>
            </a:r>
            <a:endParaRPr lang="en-US" sz="3600"/>
          </a:p>
          <a:p>
            <a:endParaRPr lang="en-CA" sz="3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9BA832-DC6C-CA1E-FF0C-73C1675CA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091" y="1980297"/>
            <a:ext cx="8495255" cy="3860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50E62"/>
                </a:solidFill>
              </a:rPr>
              <a:t>Review the Program &amp; Co-investment Guides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50E62"/>
                </a:solidFill>
              </a:rPr>
              <a:t>Formulate project concept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50E62"/>
                </a:solidFill>
              </a:rPr>
              <a:t>If you have questions, reach out to DIGITAL support team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50E62"/>
                </a:solidFill>
              </a:rPr>
              <a:t>Submit your project concept via our website</a:t>
            </a:r>
          </a:p>
          <a:p>
            <a:pPr marL="0" indent="0">
              <a:spcBef>
                <a:spcPts val="600"/>
              </a:spcBef>
              <a:buNone/>
            </a:pPr>
            <a:endParaRPr lang="en-CA" dirty="0">
              <a:solidFill>
                <a:srgbClr val="7A30C1"/>
              </a:solidFill>
            </a:endParaRPr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685" r="14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61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Introduction to DIGITAL </a:t>
            </a:r>
            <a:endParaRPr lang="en-US"/>
          </a:p>
          <a:p>
            <a:endParaRPr lang="en-CA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D99D99-A3BC-D079-E81A-1EA9221A09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CA" sz="2000">
                <a:solidFill>
                  <a:srgbClr val="250E62"/>
                </a:solidFill>
              </a:rPr>
              <a:t>Background</a:t>
            </a:r>
          </a:p>
          <a:p>
            <a:r>
              <a:rPr lang="en-CA" sz="2000">
                <a:solidFill>
                  <a:srgbClr val="250E62"/>
                </a:solidFill>
              </a:rPr>
              <a:t>Impact</a:t>
            </a:r>
          </a:p>
          <a:p>
            <a:r>
              <a:rPr lang="en-CA" sz="2000">
                <a:solidFill>
                  <a:srgbClr val="250E62"/>
                </a:solidFill>
              </a:rPr>
              <a:t>How we work</a:t>
            </a:r>
          </a:p>
        </p:txBody>
      </p:sp>
      <p:pic>
        <p:nvPicPr>
          <p:cNvPr id="12" name="Picture Placeholder 11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8F43FABA-5637-738F-E1E5-93CB0DA827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685" r="14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4738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E8489B2-326A-0849-B694-CDA33EFEF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692" y="1387066"/>
            <a:ext cx="6871537" cy="19059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/>
              <a:t>Canada-Wide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/>
              <a:t>Global Impact.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5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/>
              <a:t>Let’s Talk.</a:t>
            </a:r>
          </a:p>
        </p:txBody>
      </p:sp>
      <p:sp>
        <p:nvSpPr>
          <p:cNvPr id="6" name="Google Shape;526;p78">
            <a:extLst>
              <a:ext uri="{FF2B5EF4-FFF2-40B4-BE49-F238E27FC236}">
                <a16:creationId xmlns:a16="http://schemas.microsoft.com/office/drawing/2014/main" id="{4E7C479C-C6D7-EA42-A684-0A52FDABE3E1}"/>
              </a:ext>
            </a:extLst>
          </p:cNvPr>
          <p:cNvSpPr txBox="1"/>
          <p:nvPr/>
        </p:nvSpPr>
        <p:spPr>
          <a:xfrm>
            <a:off x="4365769" y="3702052"/>
            <a:ext cx="5209116" cy="44026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914354">
              <a:lnSpc>
                <a:spcPct val="90000"/>
              </a:lnSpc>
              <a:buClr>
                <a:srgbClr val="FFFFFF"/>
              </a:buClr>
              <a:buSzPts val="1867"/>
              <a:defRPr/>
            </a:pPr>
            <a:r>
              <a:rPr lang="en-US" sz="2400" b="1" kern="0" err="1">
                <a:solidFill>
                  <a:srgbClr val="250E62"/>
                </a:solidFill>
                <a:latin typeface="Arial"/>
                <a:ea typeface="Arial"/>
                <a:cs typeface="Arial"/>
                <a:sym typeface="Arial"/>
              </a:rPr>
              <a:t>digitalsupercluster.ca</a:t>
            </a:r>
            <a:endParaRPr b="1" kern="0">
              <a:solidFill>
                <a:srgbClr val="250E62"/>
              </a:solidFill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0B356D-476B-7547-84AD-DCA20FA19C2D}"/>
              </a:ext>
            </a:extLst>
          </p:cNvPr>
          <p:cNvGrpSpPr/>
          <p:nvPr/>
        </p:nvGrpSpPr>
        <p:grpSpPr>
          <a:xfrm>
            <a:off x="4463692" y="4298951"/>
            <a:ext cx="4545950" cy="1536699"/>
            <a:chOff x="1073800" y="4292601"/>
            <a:chExt cx="4545950" cy="1536699"/>
          </a:xfrm>
        </p:grpSpPr>
        <p:sp>
          <p:nvSpPr>
            <p:cNvPr id="8" name="Google Shape;526;p78">
              <a:extLst>
                <a:ext uri="{FF2B5EF4-FFF2-40B4-BE49-F238E27FC236}">
                  <a16:creationId xmlns:a16="http://schemas.microsoft.com/office/drawing/2014/main" id="{C2FB36B1-60A0-3449-940D-78AF45B40443}"/>
                </a:ext>
              </a:extLst>
            </p:cNvPr>
            <p:cNvSpPr txBox="1"/>
            <p:nvPr/>
          </p:nvSpPr>
          <p:spPr>
            <a:xfrm>
              <a:off x="1504950" y="4292601"/>
              <a:ext cx="3543299" cy="450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121900" tIns="121900" rIns="121900" bIns="121900"/>
            <a:lstStyle/>
            <a:p>
              <a:pPr defTabSz="914354">
                <a:lnSpc>
                  <a:spcPct val="90000"/>
                </a:lnSpc>
                <a:buClr>
                  <a:srgbClr val="FFFFFF"/>
                </a:buClr>
                <a:buSzPts val="1867"/>
                <a:defRPr/>
              </a:pPr>
              <a:r>
                <a:rPr lang="en-US" kern="0">
                  <a:solidFill>
                    <a:srgbClr val="7A30C1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info@digitalsupercluster.ca</a:t>
              </a:r>
              <a:r>
                <a:rPr lang="en-US" kern="0">
                  <a:solidFill>
                    <a:srgbClr val="7A30C1"/>
                  </a:solidFill>
                  <a:latin typeface="Arial"/>
                  <a:ea typeface="ＭＳ Ｐゴシック" panose="020B0600070205080204" pitchFamily="34" charset="-128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9" name="Google Shape;526;p78">
              <a:extLst>
                <a:ext uri="{FF2B5EF4-FFF2-40B4-BE49-F238E27FC236}">
                  <a16:creationId xmlns:a16="http://schemas.microsoft.com/office/drawing/2014/main" id="{2C5678B6-5254-9047-8C30-9FCADE1F85DC}"/>
                </a:ext>
              </a:extLst>
            </p:cNvPr>
            <p:cNvSpPr txBox="1"/>
            <p:nvPr/>
          </p:nvSpPr>
          <p:spPr>
            <a:xfrm>
              <a:off x="1504953" y="4851402"/>
              <a:ext cx="4114797" cy="463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121900" tIns="121900" rIns="121900" bIns="121900"/>
            <a:lstStyle/>
            <a:p>
              <a:r>
                <a:rPr lang="en-US">
                  <a:solidFill>
                    <a:schemeClr val="accent1"/>
                  </a:solidFill>
                </a:rPr>
                <a:t>the-digital-technology-supercluster</a:t>
              </a:r>
            </a:p>
          </p:txBody>
        </p:sp>
        <p:sp>
          <p:nvSpPr>
            <p:cNvPr id="10" name="Google Shape;526;p78">
              <a:extLst>
                <a:ext uri="{FF2B5EF4-FFF2-40B4-BE49-F238E27FC236}">
                  <a16:creationId xmlns:a16="http://schemas.microsoft.com/office/drawing/2014/main" id="{8C7DB4E8-FCD8-9B46-93AF-3D731F735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5374218"/>
              <a:ext cx="2800349" cy="455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54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900"/>
                <a:buNone/>
                <a:defRPr/>
              </a:pPr>
              <a:r>
                <a:rPr lang="en-US" altLang="en-US" sz="1800">
                  <a:solidFill>
                    <a:srgbClr val="7A30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@</a:t>
              </a:r>
              <a:r>
                <a:rPr lang="en-US" altLang="en-US" sz="1800" err="1">
                  <a:solidFill>
                    <a:srgbClr val="7A30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DTSupercluster</a:t>
              </a:r>
              <a:endParaRPr lang="en-US" altLang="en-US" sz="1800">
                <a:solidFill>
                  <a:srgbClr val="7A30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0EDE8B-B80C-A045-8E5E-431963CF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800" y="4879268"/>
              <a:ext cx="422216" cy="4222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61D50E-EE72-1B4C-9437-6B49635B6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0688" y="4353356"/>
              <a:ext cx="405328" cy="4053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1268FC-3EB9-C74B-874F-A5EAA7F7D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3800" y="5412550"/>
              <a:ext cx="409550" cy="409550"/>
            </a:xfrm>
            <a:prstGeom prst="rect">
              <a:avLst/>
            </a:prstGeom>
          </p:spPr>
        </p:pic>
      </p:grpSp>
      <p:pic>
        <p:nvPicPr>
          <p:cNvPr id="3" name="Picture 2" descr="A picture containing computer, indoor, outdoor object, dark&#10;&#10;Description automatically generated">
            <a:extLst>
              <a:ext uri="{FF2B5EF4-FFF2-40B4-BE49-F238E27FC236}">
                <a16:creationId xmlns:a16="http://schemas.microsoft.com/office/drawing/2014/main" id="{00488AF8-3083-078F-91AA-A9B913D44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191240">
            <a:off x="-2463629" y="122335"/>
            <a:ext cx="5803232" cy="58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4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omputer, indoor, outdoor object, dark&#10;&#10;Description automatically generated">
            <a:extLst>
              <a:ext uri="{FF2B5EF4-FFF2-40B4-BE49-F238E27FC236}">
                <a16:creationId xmlns:a16="http://schemas.microsoft.com/office/drawing/2014/main" id="{0CF786D0-2B6F-628C-5773-3EE83039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91240">
            <a:off x="-2463629" y="122335"/>
            <a:ext cx="5803232" cy="58032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821171-BCA8-EF35-E60B-4EFDB0E45F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65500" y="1697038"/>
            <a:ext cx="8826500" cy="1614487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br>
              <a:rPr lang="en-CA" sz="3200" u="sng">
                <a:cs typeface="Arial"/>
              </a:rPr>
            </a:br>
            <a:endParaRPr lang="en-CA" sz="3200" b="0" u="sng"/>
          </a:p>
          <a:p>
            <a:pPr>
              <a:lnSpc>
                <a:spcPct val="110000"/>
              </a:lnSpc>
            </a:pPr>
            <a:r>
              <a:rPr lang="en-CA" sz="2800" b="0">
                <a:latin typeface="Arial"/>
                <a:ea typeface="+mn-ea"/>
                <a:cs typeface="Arial"/>
              </a:rPr>
              <a:t>We are grateful to the people of the </a:t>
            </a:r>
            <a:r>
              <a:rPr lang="en-CA" sz="2800" b="0" err="1">
                <a:latin typeface="Arial"/>
                <a:ea typeface="+mn-ea"/>
                <a:cs typeface="Arial"/>
              </a:rPr>
              <a:t>xʷməθkʷəy̓əm</a:t>
            </a:r>
            <a:r>
              <a:rPr lang="en-CA" sz="2800" b="0">
                <a:latin typeface="Arial"/>
                <a:ea typeface="+mn-ea"/>
                <a:cs typeface="Arial"/>
              </a:rPr>
              <a:t> (Musqueam), Sḵwx̱wú7mesh (Squamish), and </a:t>
            </a:r>
            <a:r>
              <a:rPr lang="en-CA" sz="2800" b="0" err="1">
                <a:latin typeface="Arial"/>
                <a:ea typeface="+mn-ea"/>
                <a:cs typeface="Arial"/>
              </a:rPr>
              <a:t>Sel̓íl̓witulh</a:t>
            </a:r>
            <a:r>
              <a:rPr lang="en-CA" sz="2800" b="0">
                <a:latin typeface="Arial"/>
                <a:ea typeface="+mn-ea"/>
                <a:cs typeface="Arial"/>
              </a:rPr>
              <a:t> (Tsleil-Waututh) Nations for sharing and stewarding these lands. </a:t>
            </a:r>
            <a:r>
              <a:rPr lang="en-CA" sz="2800">
                <a:latin typeface="Arial"/>
                <a:ea typeface="+mn-ea"/>
                <a:cs typeface="Arial"/>
              </a:rPr>
              <a:t>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BF97E-0E42-34C4-CE15-0A9550A335B4}"/>
              </a:ext>
            </a:extLst>
          </p:cNvPr>
          <p:cNvSpPr txBox="1">
            <a:spLocks/>
          </p:cNvSpPr>
          <p:nvPr/>
        </p:nvSpPr>
        <p:spPr>
          <a:xfrm>
            <a:off x="11596379" y="5647854"/>
            <a:ext cx="225429" cy="237804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>
              <a:defRPr sz="900" b="1">
                <a:solidFill>
                  <a:schemeClr val="accen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2604B-2C10-9148-9B75-BEB233929CA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DBE28F-C376-9D1F-BF22-4E91F0F59A33}"/>
              </a:ext>
            </a:extLst>
          </p:cNvPr>
          <p:cNvSpPr/>
          <p:nvPr/>
        </p:nvSpPr>
        <p:spPr>
          <a:xfrm>
            <a:off x="8680823" y="4719543"/>
            <a:ext cx="3384176" cy="1949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0FF45DBC-B546-BB15-A0BC-5A8580A21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55" y="3771178"/>
            <a:ext cx="2438400" cy="24384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CAD4208-5B3E-6E35-6393-E1564D4BC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149" y="4012680"/>
            <a:ext cx="2196898" cy="2196898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DEC7647B-6688-15BA-81B7-4B1767548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213" y="4037146"/>
            <a:ext cx="1989810" cy="19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3610FC5-F550-6849-A024-FD169847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8221">
            <a:off x="6371929" y="2251793"/>
            <a:ext cx="5114900" cy="4495997"/>
          </a:xfrm>
          <a:prstGeom prst="rect">
            <a:avLst/>
          </a:prstGeom>
        </p:spPr>
      </p:pic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B8946AA6-6BF8-EF4D-831C-A664BF209772}"/>
              </a:ext>
            </a:extLst>
          </p:cNvPr>
          <p:cNvSpPr txBox="1">
            <a:spLocks/>
          </p:cNvSpPr>
          <p:nvPr/>
        </p:nvSpPr>
        <p:spPr>
          <a:xfrm>
            <a:off x="928898" y="802183"/>
            <a:ext cx="10503257" cy="196760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A30C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57238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50E6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16013" indent="-2254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50E6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55575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95438" algn="l"/>
              </a:tabLst>
              <a:defRPr sz="1400" kern="1200">
                <a:solidFill>
                  <a:srgbClr val="250E6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647825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rgbClr val="250E6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>
                <a:solidFill>
                  <a:srgbClr val="250E62"/>
                </a:solidFill>
              </a:rPr>
              <a:t>We unlock the potential of </a:t>
            </a:r>
            <a:r>
              <a:rPr lang="en-US" sz="3000"/>
              <a:t>Canadians</a:t>
            </a:r>
            <a:r>
              <a:rPr lang="en-US" sz="3000">
                <a:solidFill>
                  <a:srgbClr val="250E62"/>
                </a:solidFill>
              </a:rPr>
              <a:t> to lead and succeed in the digital world through a powerful combination of co-investment, cross-industry collaboration, IP creation and digital talent development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8DF34F-A8E0-7547-8E1F-D2472F7552A0}"/>
              </a:ext>
            </a:extLst>
          </p:cNvPr>
          <p:cNvSpPr txBox="1"/>
          <p:nvPr/>
        </p:nvSpPr>
        <p:spPr>
          <a:xfrm>
            <a:off x="641350" y="4499791"/>
            <a:ext cx="817245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400" b="1">
                <a:solidFill>
                  <a:srgbClr val="250E62"/>
                </a:solidFill>
              </a:rPr>
              <a:t>1200+ Organizations</a:t>
            </a:r>
            <a:endParaRPr lang="en-US" sz="2400" b="1">
              <a:solidFill>
                <a:srgbClr val="250E62"/>
              </a:solidFill>
            </a:endParaRPr>
          </a:p>
          <a:p>
            <a:r>
              <a:rPr lang="en-US" b="1">
                <a:solidFill>
                  <a:srgbClr val="7A30C1"/>
                </a:solidFill>
              </a:rPr>
              <a:t>Diverse Expertise</a:t>
            </a:r>
          </a:p>
          <a:p>
            <a:r>
              <a:rPr lang="en-US" sz="1600" b="1">
                <a:solidFill>
                  <a:srgbClr val="7A30C1"/>
                </a:solidFill>
              </a:rPr>
              <a:t>Industry: </a:t>
            </a:r>
            <a:r>
              <a:rPr lang="en-US" sz="1600">
                <a:solidFill>
                  <a:srgbClr val="7A30C1"/>
                </a:solidFill>
              </a:rPr>
              <a:t>Startups, SMEs, Large, Multinational</a:t>
            </a:r>
          </a:p>
          <a:p>
            <a:r>
              <a:rPr lang="en-US" sz="1600" b="1">
                <a:solidFill>
                  <a:srgbClr val="7A30C1"/>
                </a:solidFill>
              </a:rPr>
              <a:t>Research: </a:t>
            </a:r>
            <a:r>
              <a:rPr lang="en-US" sz="1600">
                <a:solidFill>
                  <a:srgbClr val="7A30C1"/>
                </a:solidFill>
              </a:rPr>
              <a:t>Universities, colleges, institutes, Not-for-profits</a:t>
            </a:r>
          </a:p>
          <a:p>
            <a:r>
              <a:rPr lang="en-US" sz="1600" b="1">
                <a:solidFill>
                  <a:srgbClr val="7A30C1"/>
                </a:solidFill>
              </a:rPr>
              <a:t>Governments</a:t>
            </a:r>
            <a:r>
              <a:rPr lang="en-US" sz="1600">
                <a:solidFill>
                  <a:srgbClr val="7A30C1"/>
                </a:solidFill>
              </a:rPr>
              <a:t>: Federal, Provincial, Municipal, Agencies</a:t>
            </a:r>
          </a:p>
          <a:p>
            <a:r>
              <a:rPr lang="en-US" sz="1600" b="1">
                <a:solidFill>
                  <a:srgbClr val="7A30C1"/>
                </a:solidFill>
              </a:rPr>
              <a:t>Funders</a:t>
            </a:r>
            <a:r>
              <a:rPr lang="en-US" sz="1600">
                <a:solidFill>
                  <a:srgbClr val="7A30C1"/>
                </a:solidFill>
              </a:rPr>
              <a:t>: Venture Capitalists, Banks, Govt-funded Agencies</a:t>
            </a:r>
            <a:endParaRPr lang="en-CA" sz="1600">
              <a:solidFill>
                <a:srgbClr val="7A3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5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B32D2C-FCA7-EA4B-BE4C-81E1C8852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Snapshot of our Impact</a:t>
            </a:r>
            <a:r>
              <a:rPr lang="en-US" sz="2800"/>
              <a:t>*</a:t>
            </a:r>
            <a:r>
              <a:rPr lang="en-US"/>
              <a:t>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60C54AC-35E1-B38F-6D0A-4C472374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5</a:t>
            </a:fld>
            <a:endParaRPr lang="en-US" b="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281CB9-0FA9-3249-B84A-E3BBE7888729}"/>
              </a:ext>
            </a:extLst>
          </p:cNvPr>
          <p:cNvGrpSpPr/>
          <p:nvPr/>
        </p:nvGrpSpPr>
        <p:grpSpPr>
          <a:xfrm>
            <a:off x="4839564" y="1982327"/>
            <a:ext cx="2231226" cy="2231226"/>
            <a:chOff x="290531" y="2123983"/>
            <a:chExt cx="2231226" cy="223122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4DC0C7C-DA5E-6447-8775-86A0730CB9A5}"/>
                </a:ext>
              </a:extLst>
            </p:cNvPr>
            <p:cNvSpPr/>
            <p:nvPr/>
          </p:nvSpPr>
          <p:spPr>
            <a:xfrm>
              <a:off x="290531" y="2123983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1A8E6C-8613-904F-B13E-EAED86C34FE4}"/>
                </a:ext>
              </a:extLst>
            </p:cNvPr>
            <p:cNvSpPr/>
            <p:nvPr/>
          </p:nvSpPr>
          <p:spPr>
            <a:xfrm>
              <a:off x="357128" y="2960275"/>
              <a:ext cx="20980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bg2"/>
                  </a:solidFill>
                </a:rPr>
                <a:t>160+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506DE8-CD46-C541-8680-300E4765D88A}"/>
                </a:ext>
              </a:extLst>
            </p:cNvPr>
            <p:cNvSpPr/>
            <p:nvPr/>
          </p:nvSpPr>
          <p:spPr>
            <a:xfrm>
              <a:off x="776972" y="3535630"/>
              <a:ext cx="12442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DEVELOPING 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PRODUCTS &amp; 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SERVICES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19C8796-C9E9-7743-BD0D-3E3FA7B5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49564" y="2288551"/>
              <a:ext cx="707886" cy="70788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03EDE7-0C2F-BC4F-B6FB-1F72FBDDD2E9}"/>
              </a:ext>
            </a:extLst>
          </p:cNvPr>
          <p:cNvGrpSpPr/>
          <p:nvPr/>
        </p:nvGrpSpPr>
        <p:grpSpPr>
          <a:xfrm>
            <a:off x="8112902" y="1982327"/>
            <a:ext cx="2231226" cy="2231226"/>
            <a:chOff x="3972301" y="4286588"/>
            <a:chExt cx="2231226" cy="223122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AE5F5C-57BE-A545-B7AC-34A316CB3446}"/>
                </a:ext>
              </a:extLst>
            </p:cNvPr>
            <p:cNvSpPr/>
            <p:nvPr/>
          </p:nvSpPr>
          <p:spPr>
            <a:xfrm>
              <a:off x="3972301" y="4286588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99541E-5659-8B49-A5CC-7A97226CB569}"/>
                </a:ext>
              </a:extLst>
            </p:cNvPr>
            <p:cNvSpPr/>
            <p:nvPr/>
          </p:nvSpPr>
          <p:spPr>
            <a:xfrm>
              <a:off x="4038898" y="5047190"/>
              <a:ext cx="2098033" cy="70788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4000" b="1">
                  <a:solidFill>
                    <a:schemeClr val="bg2"/>
                  </a:solidFill>
                </a:rPr>
                <a:t>450+</a:t>
              </a:r>
              <a:endParaRPr lang="en-US" sz="4000" b="1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D552FDE-D0AB-D54B-BF86-F2432877C608}"/>
                </a:ext>
              </a:extLst>
            </p:cNvPr>
            <p:cNvSpPr/>
            <p:nvPr/>
          </p:nvSpPr>
          <p:spPr>
            <a:xfrm>
              <a:off x="4445804" y="5522489"/>
              <a:ext cx="1411220" cy="646331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 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GENERATED IP  </a:t>
              </a:r>
              <a:endParaRPr lang="en-US" sz="1200">
                <a:solidFill>
                  <a:schemeClr val="bg2"/>
                </a:solidFill>
                <a:cs typeface="Arial"/>
              </a:endParaRP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TO DATE</a:t>
              </a:r>
              <a:endParaRPr lang="en-US" sz="1200">
                <a:solidFill>
                  <a:schemeClr val="bg2"/>
                </a:solidFill>
                <a:cs typeface="Arial" panose="020B0604020202020204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D28FAB2-1E00-F646-9BEE-40BC0F27B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733971" y="4451156"/>
              <a:ext cx="707886" cy="707886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AFCCB48-21F1-4842-AF38-61589D2A0359}"/>
              </a:ext>
            </a:extLst>
          </p:cNvPr>
          <p:cNvSpPr/>
          <p:nvPr/>
        </p:nvSpPr>
        <p:spPr>
          <a:xfrm>
            <a:off x="1443927" y="6462490"/>
            <a:ext cx="4300875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250E62"/>
                </a:solidFill>
                <a:latin typeface="Arial Narrow"/>
              </a:rPr>
              <a:t>*As of April, 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Arial Narrow"/>
              </a:rPr>
              <a:t>2023</a:t>
            </a:r>
            <a:r>
              <a:rPr lang="en-US" sz="1100" dirty="0">
                <a:solidFill>
                  <a:srgbClr val="250E62"/>
                </a:solidFill>
                <a:latin typeface="Arial Narrow"/>
              </a:rPr>
              <a:t> </a:t>
            </a:r>
            <a:endParaRPr kumimoji="0" lang="en-CA" sz="1100" b="0" u="sng" strike="noStrike" kern="1200" cap="none" spc="0" normalizeH="0" baseline="0" noProof="0" dirty="0">
              <a:ln>
                <a:noFill/>
              </a:ln>
              <a:solidFill>
                <a:srgbClr val="250E62"/>
              </a:solidFill>
              <a:effectLst/>
              <a:uLnTx/>
              <a:uFillTx/>
              <a:latin typeface="Arial Narrow"/>
            </a:endParaRPr>
          </a:p>
        </p:txBody>
      </p: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B9C97BB8-ABE3-C664-E0DD-C416F5928F92}"/>
              </a:ext>
            </a:extLst>
          </p:cNvPr>
          <p:cNvGrpSpPr/>
          <p:nvPr/>
        </p:nvGrpSpPr>
        <p:grpSpPr>
          <a:xfrm>
            <a:off x="1566227" y="1982327"/>
            <a:ext cx="2231226" cy="2231226"/>
            <a:chOff x="6157847" y="2036021"/>
            <a:chExt cx="2231226" cy="223122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64FE78E-1150-CEC1-F0FC-E593C8969442}"/>
                </a:ext>
              </a:extLst>
            </p:cNvPr>
            <p:cNvSpPr/>
            <p:nvPr/>
          </p:nvSpPr>
          <p:spPr>
            <a:xfrm>
              <a:off x="6157847" y="2036021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4A06A7-FAD4-99D9-1D83-AED83A6DABDF}"/>
                </a:ext>
              </a:extLst>
            </p:cNvPr>
            <p:cNvSpPr/>
            <p:nvPr/>
          </p:nvSpPr>
          <p:spPr>
            <a:xfrm>
              <a:off x="6224443" y="2779108"/>
              <a:ext cx="2098033" cy="122463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tabLst/>
                <a:defRPr/>
              </a:pPr>
              <a:r>
                <a:rPr lang="en-CA" sz="4100" b="1">
                  <a:solidFill>
                    <a:schemeClr val="bg2"/>
                  </a:solidFill>
                </a:rPr>
                <a:t>$390M</a:t>
              </a:r>
              <a:br>
                <a:rPr lang="en-CA" sz="4100" b="1">
                  <a:solidFill>
                    <a:schemeClr val="bg2"/>
                  </a:solidFill>
                </a:rPr>
              </a:br>
              <a:r>
                <a:rPr lang="en-US" sz="1200" b="1">
                  <a:solidFill>
                    <a:schemeClr val="bg2"/>
                  </a:solidFill>
                </a:rPr>
                <a:t>INVESTED IN CANADIAN SOLUTIONS</a:t>
              </a:r>
              <a:endParaRPr lang="en-CA" sz="1200" b="1">
                <a:solidFill>
                  <a:schemeClr val="bg2"/>
                </a:solidFill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1FCDE00-C729-4471-2A14-77E81234A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834" y="2125103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utoShape 16">
            <a:extLst>
              <a:ext uri="{FF2B5EF4-FFF2-40B4-BE49-F238E27FC236}">
                <a16:creationId xmlns:a16="http://schemas.microsoft.com/office/drawing/2014/main" id="{4E6B2647-75EA-4510-9F79-5D6ABC7F13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CC99BD69-F11C-C592-D2C7-5A5168986D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3CBDDD-F564-9277-0D37-30A6E471F2C4}"/>
              </a:ext>
            </a:extLst>
          </p:cNvPr>
          <p:cNvGrpSpPr/>
          <p:nvPr/>
        </p:nvGrpSpPr>
        <p:grpSpPr>
          <a:xfrm>
            <a:off x="6640709" y="4236152"/>
            <a:ext cx="2231226" cy="2231226"/>
            <a:chOff x="8276640" y="4288164"/>
            <a:chExt cx="2231226" cy="223122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245537A-B16F-B940-A6CA-6D9D532ED385}"/>
                </a:ext>
              </a:extLst>
            </p:cNvPr>
            <p:cNvSpPr/>
            <p:nvPr/>
          </p:nvSpPr>
          <p:spPr>
            <a:xfrm>
              <a:off x="8276640" y="4288164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51A21EB-1CF9-694D-B262-348642380564}"/>
                </a:ext>
              </a:extLst>
            </p:cNvPr>
            <p:cNvSpPr/>
            <p:nvPr/>
          </p:nvSpPr>
          <p:spPr>
            <a:xfrm>
              <a:off x="8343236" y="5102100"/>
              <a:ext cx="2098033" cy="70788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4000" b="1">
                  <a:solidFill>
                    <a:schemeClr val="bg2"/>
                  </a:solidFill>
                </a:rPr>
                <a:t>$828M</a:t>
              </a:r>
              <a:endParaRPr lang="en-US" sz="4000" b="1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83F073E-9E35-E04E-8281-0A53E591B5A7}"/>
                </a:ext>
              </a:extLst>
            </p:cNvPr>
            <p:cNvSpPr/>
            <p:nvPr/>
          </p:nvSpPr>
          <p:spPr>
            <a:xfrm>
              <a:off x="8564943" y="5720104"/>
              <a:ext cx="1654619" cy="600164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en-US" sz="1100" b="1">
                  <a:solidFill>
                    <a:schemeClr val="bg2"/>
                  </a:solidFill>
                </a:rPr>
                <a:t>RAISED NEW FUNDS </a:t>
              </a:r>
            </a:p>
            <a:p>
              <a:pPr algn="ctr"/>
              <a:r>
                <a:rPr lang="en-US" sz="1100" b="1">
                  <a:solidFill>
                    <a:schemeClr val="bg2"/>
                  </a:solidFill>
                  <a:cs typeface="Arial"/>
                </a:rPr>
                <a:t>FOR CANADIAN</a:t>
              </a:r>
            </a:p>
            <a:p>
              <a:pPr algn="ctr"/>
              <a:r>
                <a:rPr lang="en-US" sz="1100" b="1">
                  <a:solidFill>
                    <a:schemeClr val="bg2"/>
                  </a:solidFill>
                  <a:cs typeface="Arial"/>
                </a:rPr>
                <a:t>ORGANIZATIONS</a:t>
              </a:r>
              <a:endParaRPr lang="en-US" sz="1100" b="1">
                <a:solidFill>
                  <a:schemeClr val="bg2"/>
                </a:solidFill>
              </a:endParaRPr>
            </a:p>
          </p:txBody>
        </p:sp>
        <p:pic>
          <p:nvPicPr>
            <p:cNvPr id="23" name="Graphic 22" descr="Anchor outline">
              <a:extLst>
                <a:ext uri="{FF2B5EF4-FFF2-40B4-BE49-F238E27FC236}">
                  <a16:creationId xmlns:a16="http://schemas.microsoft.com/office/drawing/2014/main" id="{B34C5558-E3E1-953E-7F75-9821F92D8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96412" y="4385182"/>
              <a:ext cx="819018" cy="81901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86249D-74FD-AC4A-8672-AFBC89348D4A}"/>
              </a:ext>
            </a:extLst>
          </p:cNvPr>
          <p:cNvGrpSpPr/>
          <p:nvPr/>
        </p:nvGrpSpPr>
        <p:grpSpPr>
          <a:xfrm>
            <a:off x="3050806" y="4236152"/>
            <a:ext cx="2264656" cy="2231226"/>
            <a:chOff x="1455611" y="4286588"/>
            <a:chExt cx="2264656" cy="223122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CCA4EEF-CD70-6048-9578-67CCDF1ECB7C}"/>
                </a:ext>
              </a:extLst>
            </p:cNvPr>
            <p:cNvSpPr/>
            <p:nvPr/>
          </p:nvSpPr>
          <p:spPr>
            <a:xfrm>
              <a:off x="1489041" y="4286588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225781-8A04-AA44-913E-08C68E020DCB}"/>
                </a:ext>
              </a:extLst>
            </p:cNvPr>
            <p:cNvSpPr/>
            <p:nvPr/>
          </p:nvSpPr>
          <p:spPr>
            <a:xfrm>
              <a:off x="1555638" y="5047678"/>
              <a:ext cx="20980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2"/>
                  </a:solidFill>
                </a:rPr>
                <a:t>7,000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9080734-CED6-8445-98AA-EEB8CF94C8C1}"/>
                </a:ext>
              </a:extLst>
            </p:cNvPr>
            <p:cNvSpPr/>
            <p:nvPr/>
          </p:nvSpPr>
          <p:spPr>
            <a:xfrm>
              <a:off x="1455611" y="5651256"/>
              <a:ext cx="21852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SUPPORTED LEARNING &amp; 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DEVELOPMENT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PLACEMENTS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52CEADA-E4B1-474B-8EB5-DA76050F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248074" y="4451156"/>
              <a:ext cx="707886" cy="707886"/>
            </a:xfrm>
            <a:prstGeom prst="rect">
              <a:avLst/>
            </a:prstGeom>
          </p:spPr>
        </p:pic>
      </p:grp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B242A098-2259-EF77-04EA-06D056062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90" y="1143827"/>
            <a:ext cx="10978096" cy="6828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84"/>
              </a:spcBef>
              <a:buNone/>
              <a:tabLst>
                <a:tab pos="299085" algn="l"/>
                <a:tab pos="299720" algn="l"/>
              </a:tabLst>
            </a:pPr>
            <a:r>
              <a:rPr lang="en-CA" sz="2000">
                <a:solidFill>
                  <a:srgbClr val="250E62"/>
                </a:solidFill>
                <a:latin typeface="Arial"/>
                <a:cs typeface="Arial"/>
              </a:rPr>
              <a:t>Catalyzed by our co-investments in 95 projects, our community of 1,200+ organizations</a:t>
            </a:r>
            <a:endParaRPr lang="en-CA" sz="2000">
              <a:solidFill>
                <a:srgbClr val="792FC1"/>
              </a:solidFill>
              <a:ea typeface="+mj-lt"/>
            </a:endParaRPr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323233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4FAD7-6052-8A4C-80B8-C936258C3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An Innovative Model for Innovation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08E2C-D536-A141-AF06-3FF55AAB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6</a:t>
            </a:fld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3FB6C-A4EF-4B4F-9F63-376A8B288CC1}"/>
              </a:ext>
            </a:extLst>
          </p:cNvPr>
          <p:cNvSpPr/>
          <p:nvPr/>
        </p:nvSpPr>
        <p:spPr>
          <a:xfrm>
            <a:off x="1162710" y="1096235"/>
            <a:ext cx="10210140" cy="9828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914377">
              <a:lnSpc>
                <a:spcPct val="110000"/>
              </a:lnSpc>
              <a:defRPr/>
            </a:pPr>
            <a:r>
              <a:rPr lang="en-CA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invest in digital innovations executed by consortiums led by industry. </a:t>
            </a:r>
          </a:p>
          <a:p>
            <a:pPr algn="ctr" defTabSz="914377">
              <a:lnSpc>
                <a:spcPct val="110000"/>
              </a:lnSpc>
              <a:defRPr/>
            </a:pPr>
            <a:r>
              <a:rPr lang="en-CA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collaborative framework connects industry, academia and customers to commercialize research and create and keep Canadian-owned IP.</a:t>
            </a:r>
            <a:endParaRPr lang="en-CA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A0F7110-2AB1-3248-7E49-1D99D5FA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89" y="2321228"/>
            <a:ext cx="6792822" cy="38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1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ADA41D-A9CA-FF47-B44C-EA0A9CDD7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Demand-based Thinking Meets Cross-sector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63290-51B1-EF4E-BC52-71EE91CC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7</a:t>
            </a:fld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2557B-CB95-7841-BC5F-1C04D33C1D2D}"/>
              </a:ext>
            </a:extLst>
          </p:cNvPr>
          <p:cNvSpPr txBox="1"/>
          <p:nvPr/>
        </p:nvSpPr>
        <p:spPr>
          <a:xfrm>
            <a:off x="527174" y="4604641"/>
            <a:ext cx="3593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250E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Diverse parties: academia, industry leaders, SMEs, public sector develop solutions together better than any single organization could alone.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DEE92-CD5F-E845-89DD-DA755F2812E4}"/>
              </a:ext>
            </a:extLst>
          </p:cNvPr>
          <p:cNvSpPr txBox="1"/>
          <p:nvPr/>
        </p:nvSpPr>
        <p:spPr>
          <a:xfrm>
            <a:off x="4794652" y="4578435"/>
            <a:ext cx="336996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250E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 co-investment approach de-risks and accelerates the pursuit of breakthrough digital technology </a:t>
            </a:r>
            <a:r>
              <a:rPr lang="en-US" sz="1600">
                <a:solidFill>
                  <a:srgbClr val="250E62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and </a:t>
            </a:r>
            <a:r>
              <a:rPr lang="en-US" sz="1600" b="1">
                <a:solidFill>
                  <a:srgbClr val="250E62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100% Canadian-owned IP.</a:t>
            </a:r>
            <a:endParaRPr lang="en-US" sz="1600" b="1">
              <a:solidFill>
                <a:srgbClr val="250E6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CD57D-BED9-AD43-9D0C-04F2E7BDD707}"/>
              </a:ext>
            </a:extLst>
          </p:cNvPr>
          <p:cNvSpPr txBox="1"/>
          <p:nvPr/>
        </p:nvSpPr>
        <p:spPr>
          <a:xfrm>
            <a:off x="8603732" y="4531482"/>
            <a:ext cx="3418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250E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‘customer voice’ is at the table. Accelerated adoption unlocks opportunities for customers, providers and community.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9C5897-2B1F-604A-8971-8224ADD4DDED}"/>
              </a:ext>
            </a:extLst>
          </p:cNvPr>
          <p:cNvGrpSpPr/>
          <p:nvPr/>
        </p:nvGrpSpPr>
        <p:grpSpPr>
          <a:xfrm>
            <a:off x="8820371" y="1674612"/>
            <a:ext cx="1911403" cy="1911403"/>
            <a:chOff x="8760296" y="2675965"/>
            <a:chExt cx="1640541" cy="16405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FC03D6-51C5-5948-A107-95A8755CB3C8}"/>
                </a:ext>
              </a:extLst>
            </p:cNvPr>
            <p:cNvSpPr/>
            <p:nvPr/>
          </p:nvSpPr>
          <p:spPr>
            <a:xfrm>
              <a:off x="8760296" y="2675965"/>
              <a:ext cx="1640541" cy="1640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A478D4-98E5-644D-9196-EED43A9C4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9870" y="3018864"/>
              <a:ext cx="1075765" cy="10757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0D6F88-6120-B54B-9C92-95A43D226364}"/>
              </a:ext>
            </a:extLst>
          </p:cNvPr>
          <p:cNvGrpSpPr/>
          <p:nvPr/>
        </p:nvGrpSpPr>
        <p:grpSpPr>
          <a:xfrm>
            <a:off x="5200302" y="1652841"/>
            <a:ext cx="1911403" cy="1911403"/>
            <a:chOff x="5303912" y="2675965"/>
            <a:chExt cx="1640541" cy="164054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CED1115-B3CB-E145-B937-A1A5C0F7C92B}"/>
                </a:ext>
              </a:extLst>
            </p:cNvPr>
            <p:cNvSpPr/>
            <p:nvPr/>
          </p:nvSpPr>
          <p:spPr>
            <a:xfrm>
              <a:off x="5303912" y="2675965"/>
              <a:ext cx="1640541" cy="1640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E05C5-7D7B-C642-91ED-92487FB7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6539" y="2957880"/>
              <a:ext cx="1163544" cy="109005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7D6FFD-F04D-8C40-9CA9-08682140DE63}"/>
              </a:ext>
            </a:extLst>
          </p:cNvPr>
          <p:cNvGrpSpPr/>
          <p:nvPr/>
        </p:nvGrpSpPr>
        <p:grpSpPr>
          <a:xfrm>
            <a:off x="1297205" y="1663727"/>
            <a:ext cx="1911403" cy="1911403"/>
            <a:chOff x="1694329" y="2675965"/>
            <a:chExt cx="1640541" cy="16405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D93AEA-A03E-094E-B1AE-5F14D249AFCA}"/>
                </a:ext>
              </a:extLst>
            </p:cNvPr>
            <p:cNvSpPr/>
            <p:nvPr/>
          </p:nvSpPr>
          <p:spPr>
            <a:xfrm>
              <a:off x="1694329" y="2675965"/>
              <a:ext cx="1640541" cy="1640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521CB6-2734-7049-A5A0-399B90A6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4370" y="3146612"/>
              <a:ext cx="1276303" cy="74257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BBF429-31D5-8F46-A05E-2A184451110C}"/>
              </a:ext>
            </a:extLst>
          </p:cNvPr>
          <p:cNvSpPr txBox="1"/>
          <p:nvPr/>
        </p:nvSpPr>
        <p:spPr>
          <a:xfrm>
            <a:off x="179216" y="3722475"/>
            <a:ext cx="41425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A30C1"/>
              </a:buClr>
              <a:buFont typeface="+mj-lt"/>
              <a:buAutoNum type="arabicPeriod"/>
            </a:pPr>
            <a:r>
              <a:rPr lang="en-US" b="1">
                <a:solidFill>
                  <a:srgbClr val="7A30C1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Demand-based Collaborative Innovation</a:t>
            </a:r>
            <a:endParaRPr lang="en-US" b="1">
              <a:solidFill>
                <a:srgbClr val="7A30C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AFBAF-CB48-E342-ABD8-A1AA0F0ED662}"/>
              </a:ext>
            </a:extLst>
          </p:cNvPr>
          <p:cNvSpPr txBox="1"/>
          <p:nvPr/>
        </p:nvSpPr>
        <p:spPr>
          <a:xfrm>
            <a:off x="4446694" y="3722476"/>
            <a:ext cx="37179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A30C1"/>
              </a:buClr>
              <a:buFont typeface="+mj-lt"/>
              <a:buAutoNum type="arabicPeriod" startAt="2"/>
            </a:pPr>
            <a:r>
              <a:rPr lang="en-US" b="1">
                <a:solidFill>
                  <a:srgbClr val="7A30C1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Accelerating Development through 1:1.5 Co-investment</a:t>
            </a:r>
            <a:endParaRPr lang="en-CA" b="1">
              <a:solidFill>
                <a:srgbClr val="7A30C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98CBD-66F6-4843-B886-D708FAFC4EF4}"/>
              </a:ext>
            </a:extLst>
          </p:cNvPr>
          <p:cNvSpPr txBox="1"/>
          <p:nvPr/>
        </p:nvSpPr>
        <p:spPr>
          <a:xfrm>
            <a:off x="8256602" y="3727017"/>
            <a:ext cx="34774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A30C1"/>
              </a:buClr>
              <a:buFont typeface="+mj-lt"/>
              <a:buAutoNum type="arabicPeriod" startAt="3"/>
            </a:pPr>
            <a:r>
              <a:rPr lang="en-US" b="1">
                <a:solidFill>
                  <a:srgbClr val="7A30C1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Driving Digital Adoption through Customer Voice</a:t>
            </a:r>
            <a:endParaRPr lang="en-CA" b="1">
              <a:solidFill>
                <a:srgbClr val="7A30C1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36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0B25F-8ADE-3BFF-7D53-3FDAA759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DIGITAL Associates &amp; Members 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9D9C9-F146-1E9F-3D5D-9EE1C103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8</a:t>
            </a:fld>
            <a:endParaRPr lang="en-US" b="1"/>
          </a:p>
        </p:txBody>
      </p:sp>
      <p:graphicFrame>
        <p:nvGraphicFramePr>
          <p:cNvPr id="17" name="Text Placeholder 2">
            <a:extLst>
              <a:ext uri="{FF2B5EF4-FFF2-40B4-BE49-F238E27FC236}">
                <a16:creationId xmlns:a16="http://schemas.microsoft.com/office/drawing/2014/main" id="{B59CF4DF-D55D-F40D-0DCC-E5AE852F2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051373"/>
              </p:ext>
            </p:extLst>
          </p:nvPr>
        </p:nvGraphicFramePr>
        <p:xfrm>
          <a:off x="372571" y="616592"/>
          <a:ext cx="10978096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B5663C76-76EC-7738-16A4-72A30685A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95301"/>
              </p:ext>
            </p:extLst>
          </p:nvPr>
        </p:nvGraphicFramePr>
        <p:xfrm>
          <a:off x="6330382" y="4002585"/>
          <a:ext cx="5352178" cy="140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1663">
                  <a:extLst>
                    <a:ext uri="{9D8B030D-6E8A-4147-A177-3AD203B41FA5}">
                      <a16:colId xmlns:a16="http://schemas.microsoft.com/office/drawing/2014/main" val="4272145141"/>
                    </a:ext>
                  </a:extLst>
                </a:gridCol>
                <a:gridCol w="3260515">
                  <a:extLst>
                    <a:ext uri="{9D8B030D-6E8A-4147-A177-3AD203B41FA5}">
                      <a16:colId xmlns:a16="http://schemas.microsoft.com/office/drawing/2014/main" val="2547503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800" b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Membership Fee Structure</a:t>
                      </a:r>
                      <a:endParaRPr lang="en-CA" sz="18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CA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008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4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Project-based Membership Fees </a:t>
                      </a:r>
                      <a:endParaRPr lang="en-CA" sz="1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i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5% of eligible costs claimed. Amount is deducted at time of claim payment.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74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Annual Membership Fee</a:t>
                      </a:r>
                      <a:endParaRPr lang="en-CA" sz="1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79615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C5A839-AB13-FDEB-6ED1-1D631768BEE9}"/>
              </a:ext>
            </a:extLst>
          </p:cNvPr>
          <p:cNvCxnSpPr/>
          <p:nvPr/>
        </p:nvCxnSpPr>
        <p:spPr>
          <a:xfrm>
            <a:off x="5861619" y="1243118"/>
            <a:ext cx="0" cy="4998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7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34" y="1363938"/>
            <a:ext cx="9084893" cy="1362484"/>
          </a:xfrm>
        </p:spPr>
        <p:txBody>
          <a:bodyPr/>
          <a:lstStyle/>
          <a:p>
            <a:r>
              <a:rPr lang="en-CA" dirty="0"/>
              <a:t>Co-Investment Model</a:t>
            </a:r>
            <a:endParaRPr lang="en-US" dirty="0"/>
          </a:p>
          <a:p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9BA832-DC6C-CA1E-FF0C-73C1675CA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solidFill>
                  <a:srgbClr val="250E62"/>
                </a:solidFill>
              </a:rPr>
              <a:t>Model</a:t>
            </a:r>
          </a:p>
          <a:p>
            <a:r>
              <a:rPr lang="en-CA" sz="2000" dirty="0">
                <a:solidFill>
                  <a:srgbClr val="250E62"/>
                </a:solidFill>
              </a:rPr>
              <a:t>Principles</a:t>
            </a:r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4685" r="14685"/>
          <a:stretch/>
        </p:blipFill>
        <p:spPr/>
      </p:pic>
    </p:spTree>
    <p:extLst>
      <p:ext uri="{BB962C8B-B14F-4D97-AF65-F5344CB8AC3E}">
        <p14:creationId xmlns:p14="http://schemas.microsoft.com/office/powerpoint/2010/main" val="3072524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DTS NO HEADER">
  <a:themeElements>
    <a:clrScheme name="ARC">
      <a:dk1>
        <a:srgbClr val="240D62"/>
      </a:dk1>
      <a:lt1>
        <a:srgbClr val="F3F3F3"/>
      </a:lt1>
      <a:dk2>
        <a:srgbClr val="792FC1"/>
      </a:dk2>
      <a:lt2>
        <a:srgbClr val="FEFFFF"/>
      </a:lt2>
      <a:accent1>
        <a:srgbClr val="7930C1"/>
      </a:accent1>
      <a:accent2>
        <a:srgbClr val="240E61"/>
      </a:accent2>
      <a:accent3>
        <a:srgbClr val="EC1C78"/>
      </a:accent3>
      <a:accent4>
        <a:srgbClr val="F7C461"/>
      </a:accent4>
      <a:accent5>
        <a:srgbClr val="459BD6"/>
      </a:accent5>
      <a:accent6>
        <a:srgbClr val="7ABF00"/>
      </a:accent6>
      <a:hlink>
        <a:srgbClr val="EC1C78"/>
      </a:hlink>
      <a:folHlink>
        <a:srgbClr val="EC63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D66EA9C348A43804174ABBE64904A" ma:contentTypeVersion="15" ma:contentTypeDescription="Create a new document." ma:contentTypeScope="" ma:versionID="1774aa65e23f3a5e02739de22eada0e9">
  <xsd:schema xmlns:xsd="http://www.w3.org/2001/XMLSchema" xmlns:xs="http://www.w3.org/2001/XMLSchema" xmlns:p="http://schemas.microsoft.com/office/2006/metadata/properties" xmlns:ns1="http://schemas.microsoft.com/sharepoint/v3" xmlns:ns2="4a828a82-9ba4-41c8-ba07-5a0721b2ba34" xmlns:ns3="3ccf3cdd-c78f-42f5-853b-bab7af71eb0a" targetNamespace="http://schemas.microsoft.com/office/2006/metadata/properties" ma:root="true" ma:fieldsID="b71795ef55ec0e285854f5c0b0ea5e34" ns1:_="" ns2:_="" ns3:_="">
    <xsd:import namespace="http://schemas.microsoft.com/sharepoint/v3"/>
    <xsd:import namespace="4a828a82-9ba4-41c8-ba07-5a0721b2ba34"/>
    <xsd:import namespace="3ccf3cdd-c78f-42f5-853b-bab7af71e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28a82-9ba4-41c8-ba07-5a0721b2ba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9e74-88bb-4661-8b02-d07d8b169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f3cdd-c78f-42f5-853b-bab7af71eb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91dc825-d4d7-460c-84f8-7409cd2d4ea0}" ma:internalName="TaxCatchAll" ma:showField="CatchAllData" ma:web="3ccf3cdd-c78f-42f5-853b-bab7af71e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828a82-9ba4-41c8-ba07-5a0721b2ba34">
      <Terms xmlns="http://schemas.microsoft.com/office/infopath/2007/PartnerControls"/>
    </lcf76f155ced4ddcb4097134ff3c332f>
    <TaxCatchAll xmlns="3ccf3cdd-c78f-42f5-853b-bab7af71eb0a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81F738-C8AB-42D4-AC3B-8394896E20EE}"/>
</file>

<file path=customXml/itemProps2.xml><?xml version="1.0" encoding="utf-8"?>
<ds:datastoreItem xmlns:ds="http://schemas.openxmlformats.org/officeDocument/2006/customXml" ds:itemID="{5FC1929C-739E-4F8E-B683-667468BBB0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099466-337D-423A-A741-DD5673D0FD6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a828a82-9ba4-41c8-ba07-5a0721b2ba34"/>
    <ds:schemaRef ds:uri="http://purl.org/dc/terms/"/>
    <ds:schemaRef ds:uri="3ccf3cdd-c78f-42f5-853b-bab7af71eb0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2241</Words>
  <Application>Microsoft Office PowerPoint</Application>
  <PresentationFormat>Widescreen</PresentationFormat>
  <Paragraphs>278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DTS NO HEADER</vt:lpstr>
      <vt:lpstr>Ahead of the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We are grateful to the people of the xʷməθkʷəy̓əm (Musqueam), Sḵwx̱wú7mesh (Squamish), and Sel̓íl̓witulh (Tsleil-Waututh) Nations for sharing and stewarding these lands. 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 Anderson</dc:creator>
  <cp:lastModifiedBy>Nadia Shaikh-Naeem</cp:lastModifiedBy>
  <cp:revision>88</cp:revision>
  <cp:lastPrinted>2023-05-17T00:02:12Z</cp:lastPrinted>
  <dcterms:created xsi:type="dcterms:W3CDTF">2020-11-25T01:30:35Z</dcterms:created>
  <dcterms:modified xsi:type="dcterms:W3CDTF">2023-06-14T16:29:59Z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0x010100998D66EA9C348A43804174ABBE64904A</vt:lpwstr>
  </property>
  <property fmtid="{D5CDD505-2E9C-101B-9397-08002B2CF9AE}" pid="3" name="MediaServiceImageTags">
    <vt:lpwstr/>
  </property>
</Properties>
</file>